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Barlow Condensed Heavy" charset="1" panose="00000A06000000000000"/>
      <p:regular r:id="rId34"/>
    </p:embeddedFont>
    <p:embeddedFont>
      <p:font typeface="Aileron" charset="1" panose="00000500000000000000"/>
      <p:regular r:id="rId35"/>
    </p:embeddedFont>
    <p:embeddedFont>
      <p:font typeface="Aileron Heavy" charset="1" panose="00000A00000000000000"/>
      <p:regular r:id="rId36"/>
    </p:embeddedFont>
    <p:embeddedFont>
      <p:font typeface="Aileron Bold" charset="1" panose="00000800000000000000"/>
      <p:regular r:id="rId37"/>
    </p:embeddedFont>
    <p:embeddedFont>
      <p:font typeface="Akzidenz-Grotesk Heavy" charset="1" panose="020005030500000200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2524" y="2719229"/>
            <a:ext cx="2544433" cy="2544433"/>
          </a:xfrm>
          <a:custGeom>
            <a:avLst/>
            <a:gdLst/>
            <a:ahLst/>
            <a:cxnLst/>
            <a:rect r="r" b="b" t="t" l="l"/>
            <a:pathLst>
              <a:path h="2544433" w="2544433">
                <a:moveTo>
                  <a:pt x="0" y="0"/>
                </a:moveTo>
                <a:lnTo>
                  <a:pt x="2544433" y="0"/>
                </a:lnTo>
                <a:lnTo>
                  <a:pt x="2544433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01744" y="3307946"/>
            <a:ext cx="11071218" cy="5950354"/>
            <a:chOff x="-1270" y="0"/>
            <a:chExt cx="5373370" cy="2887980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5373370" cy="2887980"/>
            </a:xfrm>
            <a:custGeom>
              <a:avLst/>
              <a:gdLst/>
              <a:ahLst/>
              <a:cxnLst/>
              <a:rect r="r" b="b" t="t" l="l"/>
              <a:pathLst>
                <a:path h="2887980" w="5373370">
                  <a:moveTo>
                    <a:pt x="0" y="621030"/>
                  </a:moveTo>
                  <a:cubicBezTo>
                    <a:pt x="0" y="963930"/>
                    <a:pt x="278130" y="1242060"/>
                    <a:pt x="621030" y="1242060"/>
                  </a:cubicBezTo>
                  <a:lnTo>
                    <a:pt x="1744980" y="1242060"/>
                  </a:lnTo>
                  <a:cubicBezTo>
                    <a:pt x="1770380" y="1242060"/>
                    <a:pt x="1790700" y="1263650"/>
                    <a:pt x="1790700" y="1289050"/>
                  </a:cubicBezTo>
                  <a:cubicBezTo>
                    <a:pt x="1790700" y="1380490"/>
                    <a:pt x="1811020" y="1466850"/>
                    <a:pt x="1845310" y="1545590"/>
                  </a:cubicBezTo>
                  <a:cubicBezTo>
                    <a:pt x="1866900" y="1592580"/>
                    <a:pt x="1832610" y="1645920"/>
                    <a:pt x="1780540" y="1645920"/>
                  </a:cubicBezTo>
                  <a:cubicBezTo>
                    <a:pt x="1437640" y="1645920"/>
                    <a:pt x="1159510" y="1924050"/>
                    <a:pt x="1159510" y="2266950"/>
                  </a:cubicBezTo>
                  <a:cubicBezTo>
                    <a:pt x="1159510" y="2609850"/>
                    <a:pt x="1437640" y="2887980"/>
                    <a:pt x="1780540" y="2887980"/>
                  </a:cubicBezTo>
                  <a:lnTo>
                    <a:pt x="4121150" y="2887980"/>
                  </a:lnTo>
                  <a:cubicBezTo>
                    <a:pt x="4464050" y="2887980"/>
                    <a:pt x="4742180" y="2609850"/>
                    <a:pt x="4742180" y="2266950"/>
                  </a:cubicBezTo>
                  <a:cubicBezTo>
                    <a:pt x="4742180" y="2175510"/>
                    <a:pt x="4721860" y="2089150"/>
                    <a:pt x="4687570" y="2010410"/>
                  </a:cubicBezTo>
                  <a:cubicBezTo>
                    <a:pt x="4665980" y="1963420"/>
                    <a:pt x="4700270" y="1910080"/>
                    <a:pt x="4752340" y="1910080"/>
                  </a:cubicBezTo>
                  <a:cubicBezTo>
                    <a:pt x="5095240" y="1910080"/>
                    <a:pt x="5373370" y="1631950"/>
                    <a:pt x="5373370" y="1289050"/>
                  </a:cubicBezTo>
                  <a:cubicBezTo>
                    <a:pt x="5373370" y="946150"/>
                    <a:pt x="5095240" y="668020"/>
                    <a:pt x="4752340" y="668020"/>
                  </a:cubicBezTo>
                  <a:lnTo>
                    <a:pt x="3628390" y="668020"/>
                  </a:lnTo>
                  <a:cubicBezTo>
                    <a:pt x="3602990" y="668020"/>
                    <a:pt x="3582670" y="647700"/>
                    <a:pt x="3582670" y="622300"/>
                  </a:cubicBezTo>
                  <a:lnTo>
                    <a:pt x="3582670" y="621030"/>
                  </a:lnTo>
                  <a:cubicBezTo>
                    <a:pt x="3582670" y="278130"/>
                    <a:pt x="3304540" y="0"/>
                    <a:pt x="2961640" y="0"/>
                  </a:cubicBezTo>
                  <a:lnTo>
                    <a:pt x="622300" y="0"/>
                  </a:lnTo>
                  <a:cubicBezTo>
                    <a:pt x="278130" y="0"/>
                    <a:pt x="0" y="278130"/>
                    <a:pt x="0" y="621030"/>
                  </a:cubicBezTo>
                  <a:close/>
                </a:path>
              </a:pathLst>
            </a:custGeom>
            <a:blipFill>
              <a:blip r:embed="rId4"/>
              <a:stretch>
                <a:fillRect l="0" t="-25821" r="0" b="-1372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033392" y="3307946"/>
            <a:ext cx="2594369" cy="4588246"/>
            <a:chOff x="0" y="0"/>
            <a:chExt cx="683291" cy="12084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3291" cy="1208427"/>
            </a:xfrm>
            <a:custGeom>
              <a:avLst/>
              <a:gdLst/>
              <a:ahLst/>
              <a:cxnLst/>
              <a:rect r="r" b="b" t="t" l="l"/>
              <a:pathLst>
                <a:path h="1208427" w="683291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72524" y="1259637"/>
            <a:ext cx="3789904" cy="665701"/>
            <a:chOff x="0" y="0"/>
            <a:chExt cx="998164" cy="1753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8164" cy="175329"/>
            </a:xfrm>
            <a:custGeom>
              <a:avLst/>
              <a:gdLst/>
              <a:ahLst/>
              <a:cxnLst/>
              <a:rect r="r" b="b" t="t" l="l"/>
              <a:pathLst>
                <a:path h="175329" w="998164">
                  <a:moveTo>
                    <a:pt x="87664" y="0"/>
                  </a:moveTo>
                  <a:lnTo>
                    <a:pt x="910500" y="0"/>
                  </a:lnTo>
                  <a:cubicBezTo>
                    <a:pt x="958915" y="0"/>
                    <a:pt x="998164" y="39249"/>
                    <a:pt x="998164" y="87664"/>
                  </a:cubicBezTo>
                  <a:lnTo>
                    <a:pt x="998164" y="87664"/>
                  </a:lnTo>
                  <a:cubicBezTo>
                    <a:pt x="998164" y="110914"/>
                    <a:pt x="988928" y="133212"/>
                    <a:pt x="972488" y="149652"/>
                  </a:cubicBezTo>
                  <a:cubicBezTo>
                    <a:pt x="956048" y="166093"/>
                    <a:pt x="933750" y="175329"/>
                    <a:pt x="910500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99816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834639" y="1434222"/>
            <a:ext cx="305535" cy="302202"/>
          </a:xfrm>
          <a:custGeom>
            <a:avLst/>
            <a:gdLst/>
            <a:ahLst/>
            <a:cxnLst/>
            <a:rect r="r" b="b" t="t" l="l"/>
            <a:pathLst>
              <a:path h="302202" w="305535">
                <a:moveTo>
                  <a:pt x="0" y="0"/>
                </a:moveTo>
                <a:lnTo>
                  <a:pt x="305536" y="0"/>
                </a:lnTo>
                <a:lnTo>
                  <a:pt x="305536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31828" y="-252231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061733" y="3307946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46933" y="824861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515935" y="3028963"/>
            <a:ext cx="10356617" cy="325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64"/>
              </a:lnSpc>
            </a:pPr>
            <a:r>
              <a:rPr lang="en-US" sz="12198" b="true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BÁO CÁO BÀI TẬP</a:t>
            </a:r>
          </a:p>
          <a:p>
            <a:pPr algn="l">
              <a:lnSpc>
                <a:spcPts val="12564"/>
              </a:lnSpc>
            </a:pPr>
            <a:r>
              <a:rPr lang="en-US" sz="12198" b="true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TUẦN 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872552" y="2436835"/>
            <a:ext cx="806841" cy="564789"/>
          </a:xfrm>
          <a:custGeom>
            <a:avLst/>
            <a:gdLst/>
            <a:ahLst/>
            <a:cxnLst/>
            <a:rect r="r" b="b" t="t" l="l"/>
            <a:pathLst>
              <a:path h="564789" w="806841">
                <a:moveTo>
                  <a:pt x="0" y="0"/>
                </a:moveTo>
                <a:lnTo>
                  <a:pt x="806841" y="0"/>
                </a:lnTo>
                <a:lnTo>
                  <a:pt x="806841" y="564788"/>
                </a:lnTo>
                <a:lnTo>
                  <a:pt x="0" y="5647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314702" y="1415172"/>
            <a:ext cx="3009626" cy="30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9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www.reallygreatsite.com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515935" y="8799767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90" y="0"/>
                </a:lnTo>
                <a:lnTo>
                  <a:pt x="1483490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59719"/>
            <a:ext cx="18288000" cy="5533881"/>
            <a:chOff x="0" y="0"/>
            <a:chExt cx="4816593" cy="1457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7483"/>
            </a:xfrm>
            <a:custGeom>
              <a:avLst/>
              <a:gdLst/>
              <a:ahLst/>
              <a:cxnLst/>
              <a:rect r="r" b="b" t="t" l="l"/>
              <a:pathLst>
                <a:path h="145748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7483"/>
                  </a:lnTo>
                  <a:lnTo>
                    <a:pt x="0" y="1457483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505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93258" y="1566461"/>
            <a:ext cx="2586515" cy="25865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835311" y="3486150"/>
          <a:ext cx="12617378" cy="3314700"/>
        </p:xfrm>
        <a:graphic>
          <a:graphicData uri="http://schemas.openxmlformats.org/drawingml/2006/table">
            <a:tbl>
              <a:tblPr/>
              <a:tblGrid>
                <a:gridCol w="4305095"/>
                <a:gridCol w="2080459"/>
                <a:gridCol w="2143754"/>
                <a:gridCol w="4088070"/>
              </a:tblGrid>
              <a:tr h="8286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Thuật toán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Số xung đột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Thời gian (s)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Ghi chú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86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Steepest-Ascent Hill Climbing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0.2929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Tìm ra nghiệm hoàn hảo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86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Stochastic Hill Climbing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0.4247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Nghiệm hoàn hảo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86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First-choice Hill Climbing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0.1173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Nhanh nhất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5203111" y="1023282"/>
            <a:ext cx="7881777" cy="94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Kế</a:t>
            </a:r>
            <a:r>
              <a:rPr lang="en-US" b="true" sz="5299" strike="noStrike" u="non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 quả thực nghiệm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963596" y="7614915"/>
            <a:ext cx="14788840" cy="2491110"/>
            <a:chOff x="0" y="0"/>
            <a:chExt cx="3895003" cy="6560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95003" cy="656095"/>
            </a:xfrm>
            <a:custGeom>
              <a:avLst/>
              <a:gdLst/>
              <a:ahLst/>
              <a:cxnLst/>
              <a:rect r="r" b="b" t="t" l="l"/>
              <a:pathLst>
                <a:path h="656095" w="3895003">
                  <a:moveTo>
                    <a:pt x="26698" y="0"/>
                  </a:moveTo>
                  <a:lnTo>
                    <a:pt x="3868305" y="0"/>
                  </a:lnTo>
                  <a:cubicBezTo>
                    <a:pt x="3883050" y="0"/>
                    <a:pt x="3895003" y="11953"/>
                    <a:pt x="3895003" y="26698"/>
                  </a:cubicBezTo>
                  <a:lnTo>
                    <a:pt x="3895003" y="629397"/>
                  </a:lnTo>
                  <a:cubicBezTo>
                    <a:pt x="3895003" y="644142"/>
                    <a:pt x="3883050" y="656095"/>
                    <a:pt x="3868305" y="656095"/>
                  </a:cubicBezTo>
                  <a:lnTo>
                    <a:pt x="26698" y="656095"/>
                  </a:lnTo>
                  <a:cubicBezTo>
                    <a:pt x="11953" y="656095"/>
                    <a:pt x="0" y="644142"/>
                    <a:pt x="0" y="629397"/>
                  </a:cubicBezTo>
                  <a:lnTo>
                    <a:pt x="0" y="26698"/>
                  </a:lnTo>
                  <a:cubicBezTo>
                    <a:pt x="0" y="11953"/>
                    <a:pt x="11953" y="0"/>
                    <a:pt x="2669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895003" cy="713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Nhận xét: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Tất cả thuật toán đều đạt nghiệm tối ưu nhờ random restarts.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First-choice Hill Climbing là hiệu quả nhất (thời gian ngắn nhất).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Việc restart nhiều lần tăng xác suất tìm đúng nghiệm toàn cục.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62728" y="-2525272"/>
            <a:ext cx="5050544" cy="5050544"/>
          </a:xfrm>
          <a:custGeom>
            <a:avLst/>
            <a:gdLst/>
            <a:ahLst/>
            <a:cxnLst/>
            <a:rect r="r" b="b" t="t" l="l"/>
            <a:pathLst>
              <a:path h="5050544" w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25072" y="4392170"/>
            <a:ext cx="5650143" cy="5894830"/>
            <a:chOff x="0" y="0"/>
            <a:chExt cx="1488104" cy="15525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8104" cy="1552548"/>
            </a:xfrm>
            <a:custGeom>
              <a:avLst/>
              <a:gdLst/>
              <a:ahLst/>
              <a:cxnLst/>
              <a:rect r="r" b="b" t="t" l="l"/>
              <a:pathLst>
                <a:path h="1552548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825072" y="1689442"/>
            <a:ext cx="5650143" cy="56501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77392">
              <a:off x="-4950" y="-4950"/>
              <a:ext cx="822699" cy="822699"/>
            </a:xfrm>
            <a:custGeom>
              <a:avLst/>
              <a:gdLst/>
              <a:ahLst/>
              <a:cxnLst/>
              <a:rect r="r" b="b" t="t" l="l"/>
              <a:pathLst>
                <a:path h="822699" w="822699">
                  <a:moveTo>
                    <a:pt x="402202" y="5053"/>
                  </a:moveTo>
                  <a:cubicBezTo>
                    <a:pt x="177810" y="10105"/>
                    <a:pt x="0" y="196107"/>
                    <a:pt x="5053" y="420498"/>
                  </a:cubicBezTo>
                  <a:cubicBezTo>
                    <a:pt x="10105" y="644890"/>
                    <a:pt x="196107" y="822700"/>
                    <a:pt x="420498" y="817647"/>
                  </a:cubicBezTo>
                  <a:cubicBezTo>
                    <a:pt x="644890" y="812595"/>
                    <a:pt x="822700" y="626593"/>
                    <a:pt x="817647" y="402202"/>
                  </a:cubicBezTo>
                  <a:cubicBezTo>
                    <a:pt x="812595" y="177810"/>
                    <a:pt x="626593" y="0"/>
                    <a:pt x="402202" y="5053"/>
                  </a:cubicBezTo>
                  <a:close/>
                </a:path>
              </a:pathLst>
            </a:custGeom>
            <a:blipFill>
              <a:blip r:embed="rId4"/>
              <a:stretch>
                <a:fillRect l="-48066" t="-12382" r="-41702" b="-2994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94634" y="1028700"/>
            <a:ext cx="1858734" cy="18587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23982" y="1509529"/>
            <a:ext cx="600038" cy="897076"/>
          </a:xfrm>
          <a:custGeom>
            <a:avLst/>
            <a:gdLst/>
            <a:ahLst/>
            <a:cxnLst/>
            <a:rect r="r" b="b" t="t" l="l"/>
            <a:pathLst>
              <a:path h="897076" w="600038">
                <a:moveTo>
                  <a:pt x="0" y="0"/>
                </a:moveTo>
                <a:lnTo>
                  <a:pt x="600039" y="0"/>
                </a:lnTo>
                <a:lnTo>
                  <a:pt x="600039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631693" y="808261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289149" y="6000523"/>
            <a:ext cx="13412357" cy="4013772"/>
          </a:xfrm>
          <a:custGeom>
            <a:avLst/>
            <a:gdLst/>
            <a:ahLst/>
            <a:cxnLst/>
            <a:rect r="r" b="b" t="t" l="l"/>
            <a:pathLst>
              <a:path h="4013772" w="13412357">
                <a:moveTo>
                  <a:pt x="0" y="0"/>
                </a:moveTo>
                <a:lnTo>
                  <a:pt x="13412357" y="0"/>
                </a:lnTo>
                <a:lnTo>
                  <a:pt x="13412357" y="4013772"/>
                </a:lnTo>
                <a:lnTo>
                  <a:pt x="0" y="40137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289149" y="1149374"/>
            <a:ext cx="10875819" cy="1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Task 5 Simulated Annealing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89149" y="2349455"/>
            <a:ext cx="12975362" cy="329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4"/>
              </a:lnSpc>
              <a:spcBef>
                <a:spcPct val="0"/>
              </a:spcBef>
            </a:pPr>
            <a:r>
              <a:rPr lang="en-US" b="true" sz="3117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Ý</a:t>
            </a:r>
            <a:r>
              <a:rPr lang="en-US" b="true" sz="3117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 tưởng:</a:t>
            </a:r>
          </a:p>
          <a:p>
            <a:pPr algn="l" marL="673117" indent="-336559" lvl="1">
              <a:lnSpc>
                <a:spcPts val="4364"/>
              </a:lnSpc>
              <a:buFont typeface="Arial"/>
              <a:buChar char="•"/>
            </a:pPr>
            <a:r>
              <a:rPr lang="en-US" sz="311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Mô phỏng quá trình nung chảy – giảm nhiệt dần theo thời gi</a:t>
            </a:r>
            <a:r>
              <a:rPr lang="en-US" sz="311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an.</a:t>
            </a:r>
          </a:p>
          <a:p>
            <a:pPr algn="l" marL="673117" indent="-336559" lvl="1">
              <a:lnSpc>
                <a:spcPts val="4364"/>
              </a:lnSpc>
              <a:buFont typeface="Arial"/>
              <a:buChar char="•"/>
            </a:pPr>
            <a:r>
              <a:rPr lang="en-US" sz="311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Cho phép di chuyển xuống dốc (downhill move) với một xác suất nhất định để thoát khỏi local optimum.</a:t>
            </a:r>
          </a:p>
          <a:p>
            <a:pPr algn="l" marL="673117" indent="-336559" lvl="1">
              <a:lnSpc>
                <a:spcPts val="4364"/>
              </a:lnSpc>
              <a:buFont typeface="Arial"/>
              <a:buChar char="•"/>
            </a:pPr>
            <a:r>
              <a:rPr lang="en-US" sz="311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Khi nh</a:t>
            </a:r>
            <a:r>
              <a:rPr lang="en-US" sz="311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iệt độ T giảm dần, xác suất chấp nhận</a:t>
            </a:r>
            <a:r>
              <a:rPr lang="en-US" sz="311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 bước</a:t>
            </a:r>
            <a:r>
              <a:rPr lang="en-US" sz="311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 tệ hơn cũng giảm.</a:t>
            </a:r>
          </a:p>
          <a:p>
            <a:pPr algn="l">
              <a:lnSpc>
                <a:spcPts val="4364"/>
              </a:lnSpc>
            </a:pPr>
            <a:r>
              <a:rPr lang="en-US" b="true" sz="3117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Công thức xác suất chấp nhận: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59719"/>
            <a:ext cx="18288000" cy="5533881"/>
            <a:chOff x="0" y="0"/>
            <a:chExt cx="4816593" cy="1457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7483"/>
            </a:xfrm>
            <a:custGeom>
              <a:avLst/>
              <a:gdLst/>
              <a:ahLst/>
              <a:cxnLst/>
              <a:rect r="r" b="b" t="t" l="l"/>
              <a:pathLst>
                <a:path h="145748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7483"/>
                  </a:lnTo>
                  <a:lnTo>
                    <a:pt x="0" y="1457483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505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93258" y="1566461"/>
            <a:ext cx="2586515" cy="25865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5970227" y="3150159"/>
          <a:ext cx="6347547" cy="4953000"/>
        </p:xfrm>
        <a:graphic>
          <a:graphicData uri="http://schemas.openxmlformats.org/drawingml/2006/table">
            <a:tbl>
              <a:tblPr/>
              <a:tblGrid>
                <a:gridCol w="932880"/>
                <a:gridCol w="997562"/>
                <a:gridCol w="1669536"/>
                <a:gridCol w="1208486"/>
                <a:gridCol w="1539083"/>
              </a:tblGrid>
              <a:tr h="825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Conflicts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Steps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Time (s)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0.99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1088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0.0146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138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0.99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942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0.99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1306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0.0193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5203111" y="1023282"/>
            <a:ext cx="7881777" cy="94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Kế</a:t>
            </a:r>
            <a:r>
              <a:rPr lang="en-US" b="true" sz="5299" strike="noStrike" u="non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 quả thực nghiệm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89386" y="8296348"/>
            <a:ext cx="17109228" cy="1923904"/>
            <a:chOff x="0" y="0"/>
            <a:chExt cx="4506134" cy="5067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06134" cy="506707"/>
            </a:xfrm>
            <a:custGeom>
              <a:avLst/>
              <a:gdLst/>
              <a:ahLst/>
              <a:cxnLst/>
              <a:rect r="r" b="b" t="t" l="l"/>
              <a:pathLst>
                <a:path h="506707" w="4506134">
                  <a:moveTo>
                    <a:pt x="23077" y="0"/>
                  </a:moveTo>
                  <a:lnTo>
                    <a:pt x="4483057" y="0"/>
                  </a:lnTo>
                  <a:cubicBezTo>
                    <a:pt x="4495802" y="0"/>
                    <a:pt x="4506134" y="10332"/>
                    <a:pt x="4506134" y="23077"/>
                  </a:cubicBezTo>
                  <a:lnTo>
                    <a:pt x="4506134" y="483630"/>
                  </a:lnTo>
                  <a:cubicBezTo>
                    <a:pt x="4506134" y="489750"/>
                    <a:pt x="4503703" y="495620"/>
                    <a:pt x="4499375" y="499948"/>
                  </a:cubicBezTo>
                  <a:cubicBezTo>
                    <a:pt x="4495047" y="504276"/>
                    <a:pt x="4489177" y="506707"/>
                    <a:pt x="4483057" y="506707"/>
                  </a:cubicBezTo>
                  <a:lnTo>
                    <a:pt x="23077" y="506707"/>
                  </a:lnTo>
                  <a:cubicBezTo>
                    <a:pt x="10332" y="506707"/>
                    <a:pt x="0" y="496375"/>
                    <a:pt x="0" y="483630"/>
                  </a:cubicBezTo>
                  <a:lnTo>
                    <a:pt x="0" y="23077"/>
                  </a:lnTo>
                  <a:cubicBezTo>
                    <a:pt x="0" y="10332"/>
                    <a:pt x="10332" y="0"/>
                    <a:pt x="23077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506134" cy="563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Nhận xét: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Khi T₀ cao và α gần 1, thuật toán có nhiều cơ hội khám phá không gian lời giải → dễ đạt nghiệm hoàn hảo (0 conflict).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Nếu α giảm nhanh (ví dụ 0.5), thuật toán “nguội” quá sớm → kẹt ở local optimum.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3901" y="1028700"/>
            <a:ext cx="3353620" cy="8229600"/>
            <a:chOff x="0" y="0"/>
            <a:chExt cx="883258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3258" cy="2167467"/>
            </a:xfrm>
            <a:custGeom>
              <a:avLst/>
              <a:gdLst/>
              <a:ahLst/>
              <a:cxnLst/>
              <a:rect r="r" b="b" t="t" l="l"/>
              <a:pathLst>
                <a:path h="2167467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19289" y="680531"/>
            <a:ext cx="1496945" cy="149694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55331" y="1010351"/>
            <a:ext cx="824861" cy="837306"/>
          </a:xfrm>
          <a:custGeom>
            <a:avLst/>
            <a:gdLst/>
            <a:ahLst/>
            <a:cxnLst/>
            <a:rect r="r" b="b" t="t" l="l"/>
            <a:pathLst>
              <a:path h="837306" w="824861">
                <a:moveTo>
                  <a:pt x="0" y="0"/>
                </a:moveTo>
                <a:lnTo>
                  <a:pt x="824861" y="0"/>
                </a:lnTo>
                <a:lnTo>
                  <a:pt x="824861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2909" y="7567140"/>
            <a:ext cx="1230927" cy="1230927"/>
          </a:xfrm>
          <a:custGeom>
            <a:avLst/>
            <a:gdLst/>
            <a:ahLst/>
            <a:cxnLst/>
            <a:rect r="r" b="b" t="t" l="l"/>
            <a:pathLst>
              <a:path h="1230927" w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3316234" y="2692917"/>
          <a:ext cx="14437898" cy="7384340"/>
        </p:xfrm>
        <a:graphic>
          <a:graphicData uri="http://schemas.openxmlformats.org/drawingml/2006/table">
            <a:tbl>
              <a:tblPr/>
              <a:tblGrid>
                <a:gridCol w="2887580"/>
                <a:gridCol w="2887580"/>
                <a:gridCol w="2887580"/>
                <a:gridCol w="2887580"/>
                <a:gridCol w="2887580"/>
              </a:tblGrid>
              <a:tr h="8361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Algorithm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Board size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Avg. Run time (ms)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Avg. # of conflicts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% runs optimal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26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Steepest asc. HC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0.87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26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Stochastic HC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0.84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26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Stochastic HC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0.82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61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Simulated Annealing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1.01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26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Steepest asc. HC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2.56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26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Stochastic HC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3.44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1.33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26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Stochastic HC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1.15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1.54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61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Simulated Annealing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11.51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80%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3316234" y="537656"/>
            <a:ext cx="12850633" cy="94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Task 6 – Algorithm Behavior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16234" y="1376364"/>
            <a:ext cx="14437898" cy="1056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3"/>
              </a:lnSpc>
              <a:spcBef>
                <a:spcPct val="0"/>
              </a:spcBef>
            </a:pPr>
            <a:r>
              <a:rPr lang="en-US" b="true" sz="303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Nội</a:t>
            </a:r>
            <a:r>
              <a:rPr lang="en-US" b="true" sz="303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dung chính:</a:t>
            </a:r>
          </a:p>
          <a:p>
            <a:pPr algn="l" marL="655921" indent="-327960" lvl="1">
              <a:lnSpc>
                <a:spcPts val="4253"/>
              </a:lnSpc>
              <a:spcBef>
                <a:spcPct val="0"/>
              </a:spcBef>
              <a:buFont typeface="Arial"/>
              <a:buChar char="•"/>
            </a:pPr>
            <a:r>
              <a:rPr lang="en-US" sz="303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Bả</a:t>
            </a:r>
            <a:r>
              <a:rPr lang="en-US" sz="303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ng so sánh trung bìn</a:t>
            </a:r>
            <a:r>
              <a:rPr lang="en-US" sz="303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</a:t>
            </a:r>
            <a:r>
              <a:rPr lang="en-US" sz="303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100 lần chạy mỗi</a:t>
            </a:r>
            <a:r>
              <a:rPr lang="en-US" sz="303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thuật toán.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59719"/>
            <a:ext cx="18288000" cy="5533881"/>
            <a:chOff x="0" y="0"/>
            <a:chExt cx="4816593" cy="1457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7483"/>
            </a:xfrm>
            <a:custGeom>
              <a:avLst/>
              <a:gdLst/>
              <a:ahLst/>
              <a:cxnLst/>
              <a:rect r="r" b="b" t="t" l="l"/>
              <a:pathLst>
                <a:path h="145748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7483"/>
                  </a:lnTo>
                  <a:lnTo>
                    <a:pt x="0" y="1457483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505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93258" y="1028700"/>
            <a:ext cx="2586515" cy="25865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203111" y="1023282"/>
            <a:ext cx="7881777" cy="94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 strike="noStrike" u="non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 Nhận xét tổng quát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86257" y="3714208"/>
            <a:ext cx="17315485" cy="3824902"/>
            <a:chOff x="0" y="0"/>
            <a:chExt cx="4560457" cy="10073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60457" cy="1007381"/>
            </a:xfrm>
            <a:custGeom>
              <a:avLst/>
              <a:gdLst/>
              <a:ahLst/>
              <a:cxnLst/>
              <a:rect r="r" b="b" t="t" l="l"/>
              <a:pathLst>
                <a:path h="1007381" w="4560457">
                  <a:moveTo>
                    <a:pt x="22803" y="0"/>
                  </a:moveTo>
                  <a:lnTo>
                    <a:pt x="4537654" y="0"/>
                  </a:lnTo>
                  <a:cubicBezTo>
                    <a:pt x="4550248" y="0"/>
                    <a:pt x="4560457" y="10209"/>
                    <a:pt x="4560457" y="22803"/>
                  </a:cubicBezTo>
                  <a:lnTo>
                    <a:pt x="4560457" y="984579"/>
                  </a:lnTo>
                  <a:cubicBezTo>
                    <a:pt x="4560457" y="990626"/>
                    <a:pt x="4558054" y="996426"/>
                    <a:pt x="4553778" y="1000703"/>
                  </a:cubicBezTo>
                  <a:cubicBezTo>
                    <a:pt x="4549502" y="1004979"/>
                    <a:pt x="4543702" y="1007381"/>
                    <a:pt x="4537654" y="1007381"/>
                  </a:cubicBezTo>
                  <a:lnTo>
                    <a:pt x="22803" y="1007381"/>
                  </a:lnTo>
                  <a:cubicBezTo>
                    <a:pt x="10209" y="1007381"/>
                    <a:pt x="0" y="997172"/>
                    <a:pt x="0" y="984579"/>
                  </a:cubicBezTo>
                  <a:lnTo>
                    <a:pt x="0" y="22803"/>
                  </a:lnTo>
                  <a:cubicBezTo>
                    <a:pt x="0" y="10209"/>
                    <a:pt x="10209" y="0"/>
                    <a:pt x="22803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560457" cy="1064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90890" indent="-345445" lvl="1">
                <a:lnSpc>
                  <a:spcPts val="4480"/>
                </a:lnSpc>
                <a:buFont typeface="Arial"/>
                <a:buChar char="•"/>
              </a:pPr>
              <a:r>
                <a:rPr lang="en-US" b="true" sz="32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Nội dung:</a:t>
              </a:r>
            </a:p>
            <a:p>
              <a:pPr algn="l" marL="690890" indent="-345445" lvl="1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Steepest Ascent HC: nhanh, dễ kẹt</a:t>
              </a:r>
            </a:p>
            <a:p>
              <a:pPr algn="l" marL="690890" indent="-345445" lvl="1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Stochastic HC: ngẫu nhiên giúp tránh local optimum, nhưng tốn thời gian hơn</a:t>
              </a:r>
            </a:p>
            <a:p>
              <a:pPr algn="l" marL="690890" indent="-345445" lvl="1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Simulated Annealing: tốt nhất để đạt nghiệm tối ưu, tốn thời gian hơn</a:t>
              </a:r>
            </a:p>
            <a:p>
              <a:pPr algn="l" marL="690890" indent="-345445" lvl="1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Board size lớn → Hill Climbing dễ gặp plateau hơn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4028" y="6733028"/>
            <a:ext cx="5050544" cy="5050544"/>
          </a:xfrm>
          <a:custGeom>
            <a:avLst/>
            <a:gdLst/>
            <a:ahLst/>
            <a:cxnLst/>
            <a:rect r="r" b="b" t="t" l="l"/>
            <a:pathLst>
              <a:path h="5050544" w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392170"/>
            <a:ext cx="5650143" cy="5894830"/>
            <a:chOff x="0" y="0"/>
            <a:chExt cx="1488104" cy="15525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8104" cy="1552548"/>
            </a:xfrm>
            <a:custGeom>
              <a:avLst/>
              <a:gdLst/>
              <a:ahLst/>
              <a:cxnLst/>
              <a:rect r="r" b="b" t="t" l="l"/>
              <a:pathLst>
                <a:path h="1552548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689442"/>
            <a:ext cx="5650143" cy="56501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77392">
              <a:off x="-4950" y="-4950"/>
              <a:ext cx="822699" cy="822699"/>
            </a:xfrm>
            <a:custGeom>
              <a:avLst/>
              <a:gdLst/>
              <a:ahLst/>
              <a:cxnLst/>
              <a:rect r="r" b="b" t="t" l="l"/>
              <a:pathLst>
                <a:path h="822699" w="822699">
                  <a:moveTo>
                    <a:pt x="402202" y="5053"/>
                  </a:moveTo>
                  <a:cubicBezTo>
                    <a:pt x="177810" y="10105"/>
                    <a:pt x="0" y="196107"/>
                    <a:pt x="5053" y="420498"/>
                  </a:cubicBezTo>
                  <a:cubicBezTo>
                    <a:pt x="10105" y="644890"/>
                    <a:pt x="196107" y="822700"/>
                    <a:pt x="420498" y="817647"/>
                  </a:cubicBezTo>
                  <a:cubicBezTo>
                    <a:pt x="644890" y="812595"/>
                    <a:pt x="822700" y="626593"/>
                    <a:pt x="817647" y="402202"/>
                  </a:cubicBezTo>
                  <a:cubicBezTo>
                    <a:pt x="812595" y="177810"/>
                    <a:pt x="626593" y="0"/>
                    <a:pt x="402202" y="5053"/>
                  </a:cubicBezTo>
                  <a:close/>
                </a:path>
              </a:pathLst>
            </a:custGeom>
            <a:blipFill>
              <a:blip r:embed="rId4"/>
              <a:stretch>
                <a:fillRect l="-48066" t="-12382" r="-41702" b="-2994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648406" y="1028700"/>
            <a:ext cx="1858734" cy="18587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277754" y="1509529"/>
            <a:ext cx="600038" cy="897076"/>
          </a:xfrm>
          <a:custGeom>
            <a:avLst/>
            <a:gdLst/>
            <a:ahLst/>
            <a:cxnLst/>
            <a:rect r="r" b="b" t="t" l="l"/>
            <a:pathLst>
              <a:path h="897076" w="600038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58327" y="7453986"/>
            <a:ext cx="2763919" cy="882511"/>
          </a:xfrm>
          <a:custGeom>
            <a:avLst/>
            <a:gdLst/>
            <a:ahLst/>
            <a:cxnLst/>
            <a:rect r="r" b="b" t="t" l="l"/>
            <a:pathLst>
              <a:path h="882511" w="2763919">
                <a:moveTo>
                  <a:pt x="0" y="0"/>
                </a:moveTo>
                <a:lnTo>
                  <a:pt x="2763918" y="0"/>
                </a:lnTo>
                <a:lnTo>
                  <a:pt x="2763918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31524" y="7665975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90" y="0"/>
                </a:lnTo>
                <a:lnTo>
                  <a:pt x="1483490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58327" y="3260393"/>
            <a:ext cx="8256655" cy="2880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lab03_local_search</a:t>
            </a:r>
          </a:p>
          <a:p>
            <a:pPr algn="l">
              <a:lnSpc>
                <a:spcPts val="7619"/>
              </a:lnSpc>
            </a:pPr>
            <a:r>
              <a:rPr lang="en-US" sz="5999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(traveling_salesman_problem.ipynb)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264511" y="5348601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48550" y="2782372"/>
            <a:ext cx="4829892" cy="5894830"/>
            <a:chOff x="0" y="0"/>
            <a:chExt cx="1272070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2070" cy="1552548"/>
            </a:xfrm>
            <a:custGeom>
              <a:avLst/>
              <a:gdLst/>
              <a:ahLst/>
              <a:cxnLst/>
              <a:rect r="r" b="b" t="t" l="l"/>
              <a:pathLst>
                <a:path h="1552548" w="1272070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83516" y="5729787"/>
            <a:ext cx="8730068" cy="3510110"/>
            <a:chOff x="0" y="0"/>
            <a:chExt cx="1352516" cy="5438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2516" cy="543808"/>
            </a:xfrm>
            <a:custGeom>
              <a:avLst/>
              <a:gdLst/>
              <a:ahLst/>
              <a:cxnLst/>
              <a:rect r="r" b="b" t="t" l="l"/>
              <a:pathLst>
                <a:path h="543808" w="1352516">
                  <a:moveTo>
                    <a:pt x="14189" y="0"/>
                  </a:moveTo>
                  <a:lnTo>
                    <a:pt x="1338327" y="0"/>
                  </a:lnTo>
                  <a:cubicBezTo>
                    <a:pt x="1346163" y="0"/>
                    <a:pt x="1352516" y="6353"/>
                    <a:pt x="1352516" y="14189"/>
                  </a:cubicBezTo>
                  <a:lnTo>
                    <a:pt x="1352516" y="529619"/>
                  </a:lnTo>
                  <a:cubicBezTo>
                    <a:pt x="1352516" y="537455"/>
                    <a:pt x="1346163" y="543808"/>
                    <a:pt x="1338327" y="543808"/>
                  </a:cubicBezTo>
                  <a:lnTo>
                    <a:pt x="14189" y="543808"/>
                  </a:lnTo>
                  <a:cubicBezTo>
                    <a:pt x="6353" y="543808"/>
                    <a:pt x="0" y="537455"/>
                    <a:pt x="0" y="529619"/>
                  </a:cubicBezTo>
                  <a:lnTo>
                    <a:pt x="0" y="14189"/>
                  </a:lnTo>
                  <a:cubicBezTo>
                    <a:pt x="0" y="6353"/>
                    <a:pt x="6353" y="0"/>
                    <a:pt x="14189" y="0"/>
                  </a:cubicBezTo>
                  <a:close/>
                </a:path>
              </a:pathLst>
            </a:custGeom>
            <a:blipFill>
              <a:blip r:embed="rId2"/>
              <a:stretch>
                <a:fillRect l="-3932" t="-47325" r="-12690" b="-4701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990600"/>
            <a:ext cx="10543634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Task 1: Steepest-Ascent Hill Climbing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76971"/>
            <a:ext cx="9201791" cy="7698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5"/>
              </a:lnSpc>
            </a:pPr>
            <a:r>
              <a:rPr lang="en-US" sz="2904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Khái niệm:</a:t>
            </a:r>
          </a:p>
          <a:p>
            <a:pPr algn="just" marL="626988" indent="-313494" lvl="1">
              <a:lnSpc>
                <a:spcPts val="4065"/>
              </a:lnSpc>
              <a:buFont typeface="Arial"/>
              <a:buChar char="•"/>
            </a:pPr>
            <a:r>
              <a:rPr lang="en-US" sz="29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Khởi tạo: Mỗi cột 1 hậu ở hàng ngẫu nhiên.</a:t>
            </a:r>
          </a:p>
          <a:p>
            <a:pPr algn="just" marL="626988" indent="-313494" lvl="1">
              <a:lnSpc>
                <a:spcPts val="4065"/>
              </a:lnSpc>
              <a:buFont typeface="Arial"/>
              <a:buChar char="•"/>
            </a:pPr>
            <a:r>
              <a:rPr lang="en-US" sz="29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Tính conflicts: Số cặp hậu tấn công nhau.</a:t>
            </a:r>
          </a:p>
          <a:p>
            <a:pPr algn="just" marL="626988" indent="-313494" lvl="1">
              <a:lnSpc>
                <a:spcPts val="4065"/>
              </a:lnSpc>
              <a:buFont typeface="Arial"/>
              <a:buChar char="•"/>
            </a:pPr>
            <a:r>
              <a:rPr lang="en-US" sz="29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Chọ</a:t>
            </a:r>
            <a:r>
              <a:rPr lang="en-US" sz="29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n neighbor tốt nhất:</a:t>
            </a:r>
          </a:p>
          <a:p>
            <a:pPr algn="just" marL="1253976" indent="-417992" lvl="2">
              <a:lnSpc>
                <a:spcPts val="4065"/>
              </a:lnSpc>
              <a:buFont typeface="Arial"/>
              <a:buChar char="⚬"/>
            </a:pPr>
            <a:r>
              <a:rPr lang="en-US" sz="29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Di chuyển từng hậu trong cột sang mọi hàng khác.</a:t>
            </a:r>
          </a:p>
          <a:p>
            <a:pPr algn="just" marL="1253976" indent="-417992" lvl="2">
              <a:lnSpc>
                <a:spcPts val="4065"/>
              </a:lnSpc>
              <a:buFont typeface="Arial"/>
              <a:buChar char="⚬"/>
            </a:pPr>
            <a:r>
              <a:rPr lang="en-US" sz="29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Chọn trạng thái giảm conflicts nhiều nhất.</a:t>
            </a:r>
          </a:p>
          <a:p>
            <a:pPr algn="just">
              <a:lnSpc>
                <a:spcPts val="4065"/>
              </a:lnSpc>
            </a:pPr>
            <a:r>
              <a:rPr lang="en-US" sz="2904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Điề</a:t>
            </a:r>
            <a:r>
              <a:rPr lang="en-US" sz="2904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u kiện dừng:</a:t>
            </a:r>
          </a:p>
          <a:p>
            <a:pPr algn="just" marL="626988" indent="-313494" lvl="1">
              <a:lnSpc>
                <a:spcPts val="4065"/>
              </a:lnSpc>
              <a:buFont typeface="Arial"/>
              <a:buChar char="•"/>
            </a:pPr>
            <a:r>
              <a:rPr lang="en-US" sz="29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Không có neighbor tốt hơn → local optimum.</a:t>
            </a:r>
          </a:p>
          <a:p>
            <a:pPr algn="just" marL="626988" indent="-313494" lvl="1">
              <a:lnSpc>
                <a:spcPts val="4065"/>
              </a:lnSpc>
              <a:buFont typeface="Arial"/>
              <a:buChar char="•"/>
            </a:pPr>
            <a:r>
              <a:rPr lang="en-US" sz="29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Co</a:t>
            </a:r>
            <a:r>
              <a:rPr lang="en-US" sz="29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nflicts = 0 → nghiệm tối ưu.</a:t>
            </a:r>
          </a:p>
          <a:p>
            <a:pPr algn="just">
              <a:lnSpc>
                <a:spcPts val="4065"/>
              </a:lnSpc>
            </a:pPr>
            <a:r>
              <a:rPr lang="en-US" sz="2904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Ưu điểm / Nhược điểm:</a:t>
            </a:r>
          </a:p>
          <a:p>
            <a:pPr algn="just" marL="626988" indent="-313494" lvl="1">
              <a:lnSpc>
                <a:spcPts val="4065"/>
              </a:lnSpc>
              <a:buFont typeface="Arial"/>
              <a:buChar char="•"/>
            </a:pPr>
            <a:r>
              <a:rPr lang="en-US" sz="29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Giảm conflicts nhanh ban đầu.</a:t>
            </a:r>
          </a:p>
          <a:p>
            <a:pPr algn="just" marL="626988" indent="-313494" lvl="1">
              <a:lnSpc>
                <a:spcPts val="4065"/>
              </a:lnSpc>
              <a:buFont typeface="Arial"/>
              <a:buChar char="•"/>
            </a:pPr>
            <a:r>
              <a:rPr lang="en-US" sz="29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Dễ kẹt local optimum.</a:t>
            </a:r>
          </a:p>
          <a:p>
            <a:pPr algn="just" marL="626988" indent="-313494" lvl="1">
              <a:lnSpc>
                <a:spcPts val="4065"/>
              </a:lnSpc>
              <a:buFont typeface="Arial"/>
              <a:buChar char="•"/>
            </a:pPr>
            <a:r>
              <a:rPr lang="en-US" sz="29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Cần Random Restart / Simulated Annealing để cải thiện.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848550" y="1944578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98985" y="1028700"/>
            <a:ext cx="960315" cy="960315"/>
          </a:xfrm>
          <a:custGeom>
            <a:avLst/>
            <a:gdLst/>
            <a:ahLst/>
            <a:cxnLst/>
            <a:rect r="r" b="b" t="t" l="l"/>
            <a:pathLst>
              <a:path h="960315" w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59719"/>
            <a:ext cx="18288000" cy="5533881"/>
            <a:chOff x="0" y="0"/>
            <a:chExt cx="4816593" cy="1457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7483"/>
            </a:xfrm>
            <a:custGeom>
              <a:avLst/>
              <a:gdLst/>
              <a:ahLst/>
              <a:cxnLst/>
              <a:rect r="r" b="b" t="t" l="l"/>
              <a:pathLst>
                <a:path h="145748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7483"/>
                  </a:lnTo>
                  <a:lnTo>
                    <a:pt x="0" y="1457483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505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93258" y="1566461"/>
            <a:ext cx="2586515" cy="25865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4083946" y="3016006"/>
          <a:ext cx="10120109" cy="4667250"/>
        </p:xfrm>
        <a:graphic>
          <a:graphicData uri="http://schemas.openxmlformats.org/drawingml/2006/table">
            <a:tbl>
              <a:tblPr/>
              <a:tblGrid>
                <a:gridCol w="1671156"/>
                <a:gridCol w="2418806"/>
                <a:gridCol w="6030147"/>
              </a:tblGrid>
              <a:tr h="777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Step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Conflicts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Ghi chú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7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Initial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Trạng thái ngẫu nhiên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7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Giảm conflict đáng kể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7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Cải thiện tiếp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7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Dừng: local optimum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7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Final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Giải pháp cuối cùng: [3,0,2,1]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5203111" y="1023282"/>
            <a:ext cx="7881777" cy="94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Kế</a:t>
            </a:r>
            <a:r>
              <a:rPr lang="en-US" b="true" sz="5299" strike="noStrike" u="non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 quả &amp; Đánh giá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88253" y="7845852"/>
            <a:ext cx="14711494" cy="2188603"/>
            <a:chOff x="0" y="0"/>
            <a:chExt cx="3874632" cy="5764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74632" cy="576422"/>
            </a:xfrm>
            <a:custGeom>
              <a:avLst/>
              <a:gdLst/>
              <a:ahLst/>
              <a:cxnLst/>
              <a:rect r="r" b="b" t="t" l="l"/>
              <a:pathLst>
                <a:path h="576422" w="3874632">
                  <a:moveTo>
                    <a:pt x="26839" y="0"/>
                  </a:moveTo>
                  <a:lnTo>
                    <a:pt x="3847793" y="0"/>
                  </a:lnTo>
                  <a:cubicBezTo>
                    <a:pt x="3862616" y="0"/>
                    <a:pt x="3874632" y="12016"/>
                    <a:pt x="3874632" y="26839"/>
                  </a:cubicBezTo>
                  <a:lnTo>
                    <a:pt x="3874632" y="549583"/>
                  </a:lnTo>
                  <a:cubicBezTo>
                    <a:pt x="3874632" y="564406"/>
                    <a:pt x="3862616" y="576422"/>
                    <a:pt x="3847793" y="576422"/>
                  </a:cubicBezTo>
                  <a:lnTo>
                    <a:pt x="26839" y="576422"/>
                  </a:lnTo>
                  <a:cubicBezTo>
                    <a:pt x="12016" y="576422"/>
                    <a:pt x="0" y="564406"/>
                    <a:pt x="0" y="549583"/>
                  </a:cubicBezTo>
                  <a:lnTo>
                    <a:pt x="0" y="26839"/>
                  </a:lnTo>
                  <a:cubicBezTo>
                    <a:pt x="0" y="12016"/>
                    <a:pt x="12016" y="0"/>
                    <a:pt x="26839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874632" cy="63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Nhận xét: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Thuật toán giảm conflict nhanh nhưng có thể mắc kẹt local optimum.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Steepest-ascent luôn chọn neighbor tốt nhất → ít cơ hội thoát local optimum.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Với n nhỏ (n=4), thuật toán chưa đạt nghiệm hoàn hảo trong ví dụ này.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817" y="2782372"/>
            <a:ext cx="3353620" cy="5894830"/>
            <a:chOff x="0" y="0"/>
            <a:chExt cx="883258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3258" cy="1552548"/>
            </a:xfrm>
            <a:custGeom>
              <a:avLst/>
              <a:gdLst/>
              <a:ahLst/>
              <a:cxnLst/>
              <a:rect r="r" b="b" t="t" l="l"/>
              <a:pathLst>
                <a:path h="1552548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83258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134495" y="-1845934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96943" y="1028700"/>
            <a:ext cx="647477" cy="647477"/>
          </a:xfrm>
          <a:custGeom>
            <a:avLst/>
            <a:gdLst/>
            <a:ahLst/>
            <a:cxnLst/>
            <a:rect r="r" b="b" t="t" l="l"/>
            <a:pathLst>
              <a:path h="647477" w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44420" y="3015557"/>
            <a:ext cx="14656285" cy="499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3"/>
              </a:lnSpc>
            </a:pPr>
            <a:r>
              <a:rPr lang="en-US" sz="3573" b="tru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Ng</a:t>
            </a:r>
            <a:r>
              <a:rPr lang="en-US" b="true" sz="3573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u</a:t>
            </a:r>
            <a:r>
              <a:rPr lang="en-US" b="true" sz="3573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yên lý hoạt động:</a:t>
            </a:r>
          </a:p>
          <a:p>
            <a:pPr algn="l" marL="771573" indent="-385786" lvl="1">
              <a:lnSpc>
                <a:spcPts val="5003"/>
              </a:lnSpc>
              <a:buFont typeface="Arial"/>
              <a:buChar char="•"/>
            </a:pPr>
            <a:r>
              <a:rPr lang="en-US" sz="3573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Khởi tạo một board ngẫu nhiên.</a:t>
            </a:r>
          </a:p>
          <a:p>
            <a:pPr algn="l" marL="771573" indent="-385786" lvl="1">
              <a:lnSpc>
                <a:spcPts val="5003"/>
              </a:lnSpc>
              <a:buFont typeface="Arial"/>
              <a:buChar char="•"/>
            </a:pPr>
            <a:r>
              <a:rPr lang="en-US" sz="3573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Tính conflicts của tất cả neighbor (di</a:t>
            </a:r>
            <a:r>
              <a:rPr lang="en-US" sz="3573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 ch</a:t>
            </a:r>
            <a:r>
              <a:rPr lang="en-US" sz="3573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uyển từng hậu trong cột).</a:t>
            </a:r>
          </a:p>
          <a:p>
            <a:pPr algn="l" marL="771573" indent="-385786" lvl="1">
              <a:lnSpc>
                <a:spcPts val="5003"/>
              </a:lnSpc>
              <a:buFont typeface="Arial"/>
              <a:buChar char="•"/>
            </a:pPr>
            <a:r>
              <a:rPr lang="en-US" sz="3573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Luôn chọn neighbor tốt nhất (giảm conflicts nhiều nhất).</a:t>
            </a:r>
          </a:p>
          <a:p>
            <a:pPr algn="l" marL="771573" indent="-385786" lvl="1">
              <a:lnSpc>
                <a:spcPts val="5003"/>
              </a:lnSpc>
              <a:buFont typeface="Arial"/>
              <a:buChar char="•"/>
            </a:pPr>
            <a:r>
              <a:rPr lang="en-US" sz="3573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Nếu không cải thiện → local optimum.</a:t>
            </a:r>
          </a:p>
          <a:p>
            <a:pPr algn="l" marL="771573" indent="-385786" lvl="1">
              <a:lnSpc>
                <a:spcPts val="5003"/>
              </a:lnSpc>
              <a:spcBef>
                <a:spcPct val="0"/>
              </a:spcBef>
              <a:buFont typeface="Arial"/>
              <a:buChar char="•"/>
            </a:pPr>
            <a:r>
              <a:rPr lang="en-US" sz="3573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Random restart: khởi tạo lại board mới và lặp lại qu</a:t>
            </a:r>
            <a:r>
              <a:rPr lang="en-US" sz="3573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á trình.</a:t>
            </a:r>
          </a:p>
          <a:p>
            <a:pPr algn="l" marL="771573" indent="-385786" lvl="1">
              <a:lnSpc>
                <a:spcPts val="5003"/>
              </a:lnSpc>
              <a:buFont typeface="Arial"/>
              <a:buChar char="•"/>
            </a:pPr>
            <a:r>
              <a:rPr lang="en-US" sz="3573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Dừng khi </a:t>
            </a:r>
            <a:r>
              <a:rPr lang="en-US" sz="3573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tìm được nghiệm hoàn hảo hoặc vượt quá số restart tối đa.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44420" y="847502"/>
            <a:ext cx="12428948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Task 2: </a:t>
            </a:r>
            <a:r>
              <a:rPr lang="en-US" b="true" sz="45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Steepest-ascend Hill Climbing Search with Random Restarts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59719"/>
            <a:ext cx="18288000" cy="5533881"/>
            <a:chOff x="0" y="0"/>
            <a:chExt cx="4816593" cy="1457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7483"/>
            </a:xfrm>
            <a:custGeom>
              <a:avLst/>
              <a:gdLst/>
              <a:ahLst/>
              <a:cxnLst/>
              <a:rect r="r" b="b" t="t" l="l"/>
              <a:pathLst>
                <a:path h="145748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7483"/>
                  </a:lnTo>
                  <a:lnTo>
                    <a:pt x="0" y="1457483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505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93258" y="1566461"/>
            <a:ext cx="2586515" cy="25865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3127987" y="4054961"/>
          <a:ext cx="12032026" cy="3143396"/>
        </p:xfrm>
        <a:graphic>
          <a:graphicData uri="http://schemas.openxmlformats.org/drawingml/2006/table">
            <a:tbl>
              <a:tblPr/>
              <a:tblGrid>
                <a:gridCol w="1284856"/>
                <a:gridCol w="2226266"/>
                <a:gridCol w="2984932"/>
                <a:gridCol w="2767985"/>
                <a:gridCol w="2767985"/>
              </a:tblGrid>
              <a:tr h="13247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Restart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Initial Conflicts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Step đạt Conflicts = 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Final Solution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Final Conflicts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3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[3,0,2,1]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3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[1,3,0,2]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5203111" y="1023282"/>
            <a:ext cx="7881777" cy="94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Kế</a:t>
            </a:r>
            <a:r>
              <a:rPr lang="en-US" b="true" sz="5299" strike="noStrike" u="non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 quả &amp; Đánh giá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88253" y="7845852"/>
            <a:ext cx="14711494" cy="2188603"/>
            <a:chOff x="0" y="0"/>
            <a:chExt cx="3874632" cy="5764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74632" cy="576422"/>
            </a:xfrm>
            <a:custGeom>
              <a:avLst/>
              <a:gdLst/>
              <a:ahLst/>
              <a:cxnLst/>
              <a:rect r="r" b="b" t="t" l="l"/>
              <a:pathLst>
                <a:path h="576422" w="3874632">
                  <a:moveTo>
                    <a:pt x="26839" y="0"/>
                  </a:moveTo>
                  <a:lnTo>
                    <a:pt x="3847793" y="0"/>
                  </a:lnTo>
                  <a:cubicBezTo>
                    <a:pt x="3862616" y="0"/>
                    <a:pt x="3874632" y="12016"/>
                    <a:pt x="3874632" y="26839"/>
                  </a:cubicBezTo>
                  <a:lnTo>
                    <a:pt x="3874632" y="549583"/>
                  </a:lnTo>
                  <a:cubicBezTo>
                    <a:pt x="3874632" y="564406"/>
                    <a:pt x="3862616" y="576422"/>
                    <a:pt x="3847793" y="576422"/>
                  </a:cubicBezTo>
                  <a:lnTo>
                    <a:pt x="26839" y="576422"/>
                  </a:lnTo>
                  <a:cubicBezTo>
                    <a:pt x="12016" y="576422"/>
                    <a:pt x="0" y="564406"/>
                    <a:pt x="0" y="549583"/>
                  </a:cubicBezTo>
                  <a:lnTo>
                    <a:pt x="0" y="26839"/>
                  </a:lnTo>
                  <a:cubicBezTo>
                    <a:pt x="0" y="12016"/>
                    <a:pt x="12016" y="0"/>
                    <a:pt x="26839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874632" cy="63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Nhận xét: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Thuật toán giảm conflict nhanh nhưng vẫn có thể mắc local optimum.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Random Restarts giúp thoát local optimum, tăng khả năng tìm nghiệm hoàn hảo.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Ở ví dụ này, restart thứ 2 đã tìm được nghiệm hoàn hảo.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4028" y="6733028"/>
            <a:ext cx="5050544" cy="5050544"/>
          </a:xfrm>
          <a:custGeom>
            <a:avLst/>
            <a:gdLst/>
            <a:ahLst/>
            <a:cxnLst/>
            <a:rect r="r" b="b" t="t" l="l"/>
            <a:pathLst>
              <a:path h="5050544" w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392170"/>
            <a:ext cx="5650143" cy="5894830"/>
            <a:chOff x="0" y="0"/>
            <a:chExt cx="1488104" cy="15525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8104" cy="1552548"/>
            </a:xfrm>
            <a:custGeom>
              <a:avLst/>
              <a:gdLst/>
              <a:ahLst/>
              <a:cxnLst/>
              <a:rect r="r" b="b" t="t" l="l"/>
              <a:pathLst>
                <a:path h="1552548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689442"/>
            <a:ext cx="5650143" cy="56501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77392">
              <a:off x="-4950" y="-4950"/>
              <a:ext cx="822699" cy="822699"/>
            </a:xfrm>
            <a:custGeom>
              <a:avLst/>
              <a:gdLst/>
              <a:ahLst/>
              <a:cxnLst/>
              <a:rect r="r" b="b" t="t" l="l"/>
              <a:pathLst>
                <a:path h="822699" w="822699">
                  <a:moveTo>
                    <a:pt x="402202" y="5053"/>
                  </a:moveTo>
                  <a:cubicBezTo>
                    <a:pt x="177810" y="10105"/>
                    <a:pt x="0" y="196107"/>
                    <a:pt x="5053" y="420498"/>
                  </a:cubicBezTo>
                  <a:cubicBezTo>
                    <a:pt x="10105" y="644890"/>
                    <a:pt x="196107" y="822700"/>
                    <a:pt x="420498" y="817647"/>
                  </a:cubicBezTo>
                  <a:cubicBezTo>
                    <a:pt x="644890" y="812595"/>
                    <a:pt x="822700" y="626593"/>
                    <a:pt x="817647" y="402202"/>
                  </a:cubicBezTo>
                  <a:cubicBezTo>
                    <a:pt x="812595" y="177810"/>
                    <a:pt x="626593" y="0"/>
                    <a:pt x="402202" y="5053"/>
                  </a:cubicBezTo>
                  <a:close/>
                </a:path>
              </a:pathLst>
            </a:custGeom>
            <a:blipFill>
              <a:blip r:embed="rId4"/>
              <a:stretch>
                <a:fillRect l="-48066" t="-12382" r="-41702" b="-2994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648406" y="1028700"/>
            <a:ext cx="1858734" cy="18587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277754" y="1509529"/>
            <a:ext cx="600038" cy="897076"/>
          </a:xfrm>
          <a:custGeom>
            <a:avLst/>
            <a:gdLst/>
            <a:ahLst/>
            <a:cxnLst/>
            <a:rect r="r" b="b" t="t" l="l"/>
            <a:pathLst>
              <a:path h="897076" w="600038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58327" y="7453986"/>
            <a:ext cx="2763919" cy="882511"/>
          </a:xfrm>
          <a:custGeom>
            <a:avLst/>
            <a:gdLst/>
            <a:ahLst/>
            <a:cxnLst/>
            <a:rect r="r" b="b" t="t" l="l"/>
            <a:pathLst>
              <a:path h="882511" w="2763919">
                <a:moveTo>
                  <a:pt x="0" y="0"/>
                </a:moveTo>
                <a:lnTo>
                  <a:pt x="2763918" y="0"/>
                </a:lnTo>
                <a:lnTo>
                  <a:pt x="2763918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31524" y="7665975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90" y="0"/>
                </a:lnTo>
                <a:lnTo>
                  <a:pt x="1483490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58327" y="3260393"/>
            <a:ext cx="7586320" cy="191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lab03_local_search</a:t>
            </a:r>
          </a:p>
          <a:p>
            <a:pPr algn="l">
              <a:lnSpc>
                <a:spcPts val="7619"/>
              </a:lnSpc>
            </a:pPr>
            <a:r>
              <a:rPr lang="en-US" sz="5999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(n_queens.ipynb)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264511" y="5348601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67814" y="-1205189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84203" y="0"/>
            <a:ext cx="3903797" cy="10287000"/>
            <a:chOff x="0" y="0"/>
            <a:chExt cx="604800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4800" cy="1593725"/>
            </a:xfrm>
            <a:custGeom>
              <a:avLst/>
              <a:gdLst/>
              <a:ahLst/>
              <a:cxnLst/>
              <a:rect r="r" b="b" t="t" l="l"/>
              <a:pathLst>
                <a:path h="1593725" w="604800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336648" t="0" r="-5821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274438"/>
            <a:ext cx="10022141" cy="88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50"/>
              </a:lnSpc>
              <a:spcBef>
                <a:spcPct val="0"/>
              </a:spcBef>
            </a:pPr>
            <a:r>
              <a:rPr lang="en-US" b="true" sz="5000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Task 3 Stochastic Hill Climbing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574039" y="1028700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429529"/>
            <a:ext cx="13185047" cy="493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3"/>
              </a:lnSpc>
            </a:pPr>
            <a:r>
              <a:rPr lang="en-US" sz="2824" b="tru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Ng</a:t>
            </a:r>
            <a:r>
              <a:rPr lang="en-US" b="true" sz="2824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uyên lý</a:t>
            </a:r>
            <a:r>
              <a:rPr lang="en-US" b="true" sz="2824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 hoạt động: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Từ trạng thái hiện tại, tìm tất cả các neighbor tốt hơn (conflicts giảm).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Chọ</a:t>
            </a: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n ngẫu nhiên một neighb</a:t>
            </a: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or trong số các neighbor tốt (uphill moves).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Cập nhật trạng thái và lặp lại.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Dừng khi:</a:t>
            </a:r>
          </a:p>
          <a:p>
            <a:pPr algn="l" marL="1219405" indent="-406468" lvl="2">
              <a:lnSpc>
                <a:spcPts val="3953"/>
              </a:lnSpc>
              <a:spcBef>
                <a:spcPct val="0"/>
              </a:spcBef>
              <a:buFont typeface="Arial"/>
              <a:buChar char="⚬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Không còn neighbor tốt</a:t>
            </a: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 (local optimum),</a:t>
            </a:r>
          </a:p>
          <a:p>
            <a:pPr algn="l" marL="1219405" indent="-406468" lvl="2">
              <a:lnSpc>
                <a:spcPts val="3953"/>
              </a:lnSpc>
              <a:buFont typeface="Arial"/>
              <a:buChar char="⚬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H</a:t>
            </a: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oặc tìm được nghiệm hoàn hảo.</a:t>
            </a:r>
          </a:p>
          <a:p>
            <a:pPr algn="l">
              <a:lnSpc>
                <a:spcPts val="3953"/>
              </a:lnSpc>
            </a:pPr>
            <a:r>
              <a:rPr lang="en-US" b="true" sz="2824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Đặc điểm: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Không chọn luôn neighbor tốt nhất → có thể thoát plateau nhỏ.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Nhưng vẫn có nguy cơ mắc local optimum.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59719"/>
            <a:ext cx="18288000" cy="5533881"/>
            <a:chOff x="0" y="0"/>
            <a:chExt cx="4816593" cy="1457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7483"/>
            </a:xfrm>
            <a:custGeom>
              <a:avLst/>
              <a:gdLst/>
              <a:ahLst/>
              <a:cxnLst/>
              <a:rect r="r" b="b" t="t" l="l"/>
              <a:pathLst>
                <a:path h="145748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7483"/>
                  </a:lnTo>
                  <a:lnTo>
                    <a:pt x="0" y="1457483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505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93258" y="1566461"/>
            <a:ext cx="2586515" cy="25865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993375" y="4064559"/>
          <a:ext cx="12301249" cy="3124200"/>
        </p:xfrm>
        <a:graphic>
          <a:graphicData uri="http://schemas.openxmlformats.org/drawingml/2006/table">
            <a:tbl>
              <a:tblPr/>
              <a:tblGrid>
                <a:gridCol w="1668640"/>
                <a:gridCol w="2891247"/>
                <a:gridCol w="4146585"/>
                <a:gridCol w="3594777"/>
              </a:tblGrid>
              <a:tr h="781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Step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Conflicts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Action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Solution (n=4)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1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Initial state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[3,0,2,1]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1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Chọn ngẫu nhiên neighbor tốt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[3,0,0,3]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1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Không còn neighbor tốt → dừng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[3,0,0,3]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5203111" y="1023282"/>
            <a:ext cx="7881777" cy="94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Kế</a:t>
            </a:r>
            <a:r>
              <a:rPr lang="en-US" b="true" sz="5299" strike="noStrike" u="non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 quả &amp; Đánh giá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88253" y="7845852"/>
            <a:ext cx="14711494" cy="2188603"/>
            <a:chOff x="0" y="0"/>
            <a:chExt cx="3874632" cy="5764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74632" cy="576422"/>
            </a:xfrm>
            <a:custGeom>
              <a:avLst/>
              <a:gdLst/>
              <a:ahLst/>
              <a:cxnLst/>
              <a:rect r="r" b="b" t="t" l="l"/>
              <a:pathLst>
                <a:path h="576422" w="3874632">
                  <a:moveTo>
                    <a:pt x="26839" y="0"/>
                  </a:moveTo>
                  <a:lnTo>
                    <a:pt x="3847793" y="0"/>
                  </a:lnTo>
                  <a:cubicBezTo>
                    <a:pt x="3862616" y="0"/>
                    <a:pt x="3874632" y="12016"/>
                    <a:pt x="3874632" y="26839"/>
                  </a:cubicBezTo>
                  <a:lnTo>
                    <a:pt x="3874632" y="549583"/>
                  </a:lnTo>
                  <a:cubicBezTo>
                    <a:pt x="3874632" y="564406"/>
                    <a:pt x="3862616" y="576422"/>
                    <a:pt x="3847793" y="576422"/>
                  </a:cubicBezTo>
                  <a:lnTo>
                    <a:pt x="26839" y="576422"/>
                  </a:lnTo>
                  <a:cubicBezTo>
                    <a:pt x="12016" y="576422"/>
                    <a:pt x="0" y="564406"/>
                    <a:pt x="0" y="549583"/>
                  </a:cubicBezTo>
                  <a:lnTo>
                    <a:pt x="0" y="26839"/>
                  </a:lnTo>
                  <a:cubicBezTo>
                    <a:pt x="0" y="12016"/>
                    <a:pt x="12016" y="0"/>
                    <a:pt x="26839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874632" cy="63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Nhận xét: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Thuật toán cải thiện nhanh lúc đầu nhưng dễ bị dừng tại local optimum.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Kết quả có tính ngẫu nhiên, chạy nhiều lần có thể tìm nghiệm hoàn hảo hoặc không.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Thích hợp với board lớn khi không muốn duyệt hết neighbor.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3901" y="1028700"/>
            <a:ext cx="3353620" cy="8229600"/>
            <a:chOff x="0" y="0"/>
            <a:chExt cx="883258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3258" cy="2167467"/>
            </a:xfrm>
            <a:custGeom>
              <a:avLst/>
              <a:gdLst/>
              <a:ahLst/>
              <a:cxnLst/>
              <a:rect r="r" b="b" t="t" l="l"/>
              <a:pathLst>
                <a:path h="2167467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19289" y="680531"/>
            <a:ext cx="1496945" cy="149694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55331" y="1010351"/>
            <a:ext cx="824861" cy="837306"/>
          </a:xfrm>
          <a:custGeom>
            <a:avLst/>
            <a:gdLst/>
            <a:ahLst/>
            <a:cxnLst/>
            <a:rect r="r" b="b" t="t" l="l"/>
            <a:pathLst>
              <a:path h="837306" w="824861">
                <a:moveTo>
                  <a:pt x="0" y="0"/>
                </a:moveTo>
                <a:lnTo>
                  <a:pt x="824861" y="0"/>
                </a:lnTo>
                <a:lnTo>
                  <a:pt x="824861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2909" y="7567140"/>
            <a:ext cx="1230927" cy="1230927"/>
          </a:xfrm>
          <a:custGeom>
            <a:avLst/>
            <a:gdLst/>
            <a:ahLst/>
            <a:cxnLst/>
            <a:rect r="r" b="b" t="t" l="l"/>
            <a:pathLst>
              <a:path h="1230927" w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16234" y="537656"/>
            <a:ext cx="11146523" cy="94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Task 4 First-Choice Hill Climbing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72958" y="2487545"/>
            <a:ext cx="3529570" cy="37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Arctic Area Protection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16234" y="1567623"/>
            <a:ext cx="14276577" cy="72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2"/>
              </a:lnSpc>
            </a:pPr>
            <a:r>
              <a:rPr lang="en-US" sz="3458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Ng</a:t>
            </a:r>
            <a:r>
              <a:rPr lang="en-US" b="true" sz="345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uyê</a:t>
            </a:r>
            <a:r>
              <a:rPr lang="en-US" b="true" sz="345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n lý hoạt động:</a:t>
            </a:r>
          </a:p>
          <a:p>
            <a:pPr algn="l" marL="746718" indent="-373359" lvl="1">
              <a:lnSpc>
                <a:spcPts val="4842"/>
              </a:lnSpc>
              <a:buFont typeface="Arial"/>
              <a:buChar char="•"/>
            </a:pPr>
            <a:r>
              <a:rPr lang="en-US" sz="345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Sinh một neighbor ngẫu nhiên tại mỗi bước (chỉ thay đổi 1 quân hậu trong 1 cột).</a:t>
            </a:r>
          </a:p>
          <a:p>
            <a:pPr algn="l" marL="746718" indent="-373359" lvl="1">
              <a:lnSpc>
                <a:spcPts val="4842"/>
              </a:lnSpc>
              <a:buFont typeface="Arial"/>
              <a:buChar char="•"/>
            </a:pPr>
            <a:r>
              <a:rPr lang="en-US" sz="345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Nếu neighbor tốt hơn (số xung đột giảm), chấp nhận neighbor đó.</a:t>
            </a:r>
          </a:p>
          <a:p>
            <a:pPr algn="l" marL="746718" indent="-373359" lvl="1">
              <a:lnSpc>
                <a:spcPts val="4842"/>
              </a:lnSpc>
              <a:buFont typeface="Arial"/>
              <a:buChar char="•"/>
            </a:pPr>
            <a:r>
              <a:rPr lang="en-US" sz="345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Lặp lại quá trình cho đến khi:</a:t>
            </a:r>
          </a:p>
          <a:p>
            <a:pPr algn="l" marL="1493436" indent="-497812" lvl="2">
              <a:lnSpc>
                <a:spcPts val="4842"/>
              </a:lnSpc>
              <a:buFont typeface="Arial"/>
              <a:buChar char="⚬"/>
            </a:pPr>
            <a:r>
              <a:rPr lang="en-US" sz="345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Tìm được nghiệm hoàn hảo,</a:t>
            </a:r>
          </a:p>
          <a:p>
            <a:pPr algn="l" marL="1493436" indent="-497812" lvl="2">
              <a:lnSpc>
                <a:spcPts val="4842"/>
              </a:lnSpc>
              <a:buFont typeface="Arial"/>
              <a:buChar char="⚬"/>
            </a:pPr>
            <a:r>
              <a:rPr lang="en-US" sz="345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Hoặc đạt số bước tối đa.</a:t>
            </a:r>
          </a:p>
          <a:p>
            <a:pPr algn="l">
              <a:lnSpc>
                <a:spcPts val="4842"/>
              </a:lnSpc>
            </a:pPr>
            <a:r>
              <a:rPr lang="en-US" b="true" sz="345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Đặc điểm:</a:t>
            </a:r>
          </a:p>
          <a:p>
            <a:pPr algn="l" marL="746718" indent="-373359" lvl="1">
              <a:lnSpc>
                <a:spcPts val="4842"/>
              </a:lnSpc>
              <a:buFont typeface="Arial"/>
              <a:buChar char="•"/>
            </a:pPr>
            <a:r>
              <a:rPr lang="en-US" sz="345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Chỉ xét một </a:t>
            </a:r>
            <a:r>
              <a:rPr lang="en-US" sz="345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neighbor tại mỗi bước, không cần tìm tất cả neighbor tốt.</a:t>
            </a:r>
          </a:p>
          <a:p>
            <a:pPr algn="l" marL="746718" indent="-373359" lvl="1">
              <a:lnSpc>
                <a:spcPts val="4842"/>
              </a:lnSpc>
              <a:spcBef>
                <a:spcPct val="0"/>
              </a:spcBef>
              <a:buFont typeface="Arial"/>
              <a:buChar char="•"/>
            </a:pPr>
            <a:r>
              <a:rPr lang="en-US" sz="345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Thích hợp khi số neighbor</a:t>
            </a:r>
            <a:r>
              <a:rPr lang="en-US" sz="345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rất nhiều → nhanh, nhưng dễ dừng tại local optimum.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59719"/>
            <a:ext cx="18288000" cy="5533881"/>
            <a:chOff x="0" y="0"/>
            <a:chExt cx="4816593" cy="1457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7483"/>
            </a:xfrm>
            <a:custGeom>
              <a:avLst/>
              <a:gdLst/>
              <a:ahLst/>
              <a:cxnLst/>
              <a:rect r="r" b="b" t="t" l="l"/>
              <a:pathLst>
                <a:path h="145748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7483"/>
                  </a:lnTo>
                  <a:lnTo>
                    <a:pt x="0" y="1457483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505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93258" y="1566461"/>
            <a:ext cx="2586515" cy="25865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993375" y="4064559"/>
          <a:ext cx="12301249" cy="3124200"/>
        </p:xfrm>
        <a:graphic>
          <a:graphicData uri="http://schemas.openxmlformats.org/drawingml/2006/table">
            <a:tbl>
              <a:tblPr/>
              <a:tblGrid>
                <a:gridCol w="1668640"/>
                <a:gridCol w="2891247"/>
                <a:gridCol w="4146585"/>
                <a:gridCol w="3594777"/>
              </a:tblGrid>
              <a:tr h="781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Step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Conflicts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Action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Solution (n=4)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1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Initial state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[3,0,2,1]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1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Accept random neighbor better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[3,0,0,3]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1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Max steps reached → dừng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[3,0,0,3]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5203111" y="1023282"/>
            <a:ext cx="7881777" cy="94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Kế</a:t>
            </a:r>
            <a:r>
              <a:rPr lang="en-US" b="true" sz="5299" strike="noStrike" u="non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 quả &amp; Đánh giá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88253" y="7845852"/>
            <a:ext cx="14711494" cy="2188603"/>
            <a:chOff x="0" y="0"/>
            <a:chExt cx="3874632" cy="5764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74632" cy="576422"/>
            </a:xfrm>
            <a:custGeom>
              <a:avLst/>
              <a:gdLst/>
              <a:ahLst/>
              <a:cxnLst/>
              <a:rect r="r" b="b" t="t" l="l"/>
              <a:pathLst>
                <a:path h="576422" w="3874632">
                  <a:moveTo>
                    <a:pt x="26839" y="0"/>
                  </a:moveTo>
                  <a:lnTo>
                    <a:pt x="3847793" y="0"/>
                  </a:lnTo>
                  <a:cubicBezTo>
                    <a:pt x="3862616" y="0"/>
                    <a:pt x="3874632" y="12016"/>
                    <a:pt x="3874632" y="26839"/>
                  </a:cubicBezTo>
                  <a:lnTo>
                    <a:pt x="3874632" y="549583"/>
                  </a:lnTo>
                  <a:cubicBezTo>
                    <a:pt x="3874632" y="564406"/>
                    <a:pt x="3862616" y="576422"/>
                    <a:pt x="3847793" y="576422"/>
                  </a:cubicBezTo>
                  <a:lnTo>
                    <a:pt x="26839" y="576422"/>
                  </a:lnTo>
                  <a:cubicBezTo>
                    <a:pt x="12016" y="576422"/>
                    <a:pt x="0" y="564406"/>
                    <a:pt x="0" y="549583"/>
                  </a:cubicBezTo>
                  <a:lnTo>
                    <a:pt x="0" y="26839"/>
                  </a:lnTo>
                  <a:cubicBezTo>
                    <a:pt x="0" y="12016"/>
                    <a:pt x="12016" y="0"/>
                    <a:pt x="26839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874632" cy="63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Nhận xét: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Cải thiện chậm hơn so với Steepest hoặc Stochastic HC, vì chỉ xét 1 neighbor mỗi bước.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Dễ bị kẹt local optimum, kết quả phụ thuộc ngẫu nhiên.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Tốt khi muốn tối ưu thời gian với board lớn mà không cần kiểm tra tất cả neighbor.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62728" y="-2525272"/>
            <a:ext cx="5050544" cy="5050544"/>
          </a:xfrm>
          <a:custGeom>
            <a:avLst/>
            <a:gdLst/>
            <a:ahLst/>
            <a:cxnLst/>
            <a:rect r="r" b="b" t="t" l="l"/>
            <a:pathLst>
              <a:path h="5050544" w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25072" y="4392170"/>
            <a:ext cx="5650143" cy="5894830"/>
            <a:chOff x="0" y="0"/>
            <a:chExt cx="1488104" cy="15525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8104" cy="1552548"/>
            </a:xfrm>
            <a:custGeom>
              <a:avLst/>
              <a:gdLst/>
              <a:ahLst/>
              <a:cxnLst/>
              <a:rect r="r" b="b" t="t" l="l"/>
              <a:pathLst>
                <a:path h="1552548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825072" y="1689442"/>
            <a:ext cx="5650143" cy="56501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77392">
              <a:off x="-4950" y="-4950"/>
              <a:ext cx="822699" cy="822699"/>
            </a:xfrm>
            <a:custGeom>
              <a:avLst/>
              <a:gdLst/>
              <a:ahLst/>
              <a:cxnLst/>
              <a:rect r="r" b="b" t="t" l="l"/>
              <a:pathLst>
                <a:path h="822699" w="822699">
                  <a:moveTo>
                    <a:pt x="402202" y="5053"/>
                  </a:moveTo>
                  <a:cubicBezTo>
                    <a:pt x="177810" y="10105"/>
                    <a:pt x="0" y="196107"/>
                    <a:pt x="5053" y="420498"/>
                  </a:cubicBezTo>
                  <a:cubicBezTo>
                    <a:pt x="10105" y="644890"/>
                    <a:pt x="196107" y="822700"/>
                    <a:pt x="420498" y="817647"/>
                  </a:cubicBezTo>
                  <a:cubicBezTo>
                    <a:pt x="644890" y="812595"/>
                    <a:pt x="822700" y="626593"/>
                    <a:pt x="817647" y="402202"/>
                  </a:cubicBezTo>
                  <a:cubicBezTo>
                    <a:pt x="812595" y="177810"/>
                    <a:pt x="626593" y="0"/>
                    <a:pt x="402202" y="5053"/>
                  </a:cubicBezTo>
                  <a:close/>
                </a:path>
              </a:pathLst>
            </a:custGeom>
            <a:blipFill>
              <a:blip r:embed="rId4"/>
              <a:stretch>
                <a:fillRect l="-48066" t="-12382" r="-41702" b="-2994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94634" y="1028700"/>
            <a:ext cx="1858734" cy="18587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23982" y="1509529"/>
            <a:ext cx="600038" cy="897076"/>
          </a:xfrm>
          <a:custGeom>
            <a:avLst/>
            <a:gdLst/>
            <a:ahLst/>
            <a:cxnLst/>
            <a:rect r="r" b="b" t="t" l="l"/>
            <a:pathLst>
              <a:path h="897076" w="600038">
                <a:moveTo>
                  <a:pt x="0" y="0"/>
                </a:moveTo>
                <a:lnTo>
                  <a:pt x="600039" y="0"/>
                </a:lnTo>
                <a:lnTo>
                  <a:pt x="600039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89149" y="1149374"/>
            <a:ext cx="12797487" cy="1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Task 5 Simulated Annealing (SA)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737601" y="114722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289149" y="2339930"/>
            <a:ext cx="12797487" cy="7397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2"/>
              </a:lnSpc>
              <a:spcBef>
                <a:spcPct val="0"/>
              </a:spcBef>
            </a:pPr>
            <a:r>
              <a:rPr lang="en-US" b="true" sz="3487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N</a:t>
            </a:r>
            <a:r>
              <a:rPr lang="en-US" b="true" sz="3487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guyên lý hoạt động:</a:t>
            </a:r>
          </a:p>
          <a:p>
            <a:pPr algn="l" marL="752988" indent="-376494" lvl="1">
              <a:lnSpc>
                <a:spcPts val="4882"/>
              </a:lnSpc>
              <a:buFont typeface="Arial"/>
              <a:buChar char="•"/>
            </a:pPr>
            <a:r>
              <a:rPr lang="en-US" sz="348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Sinh một </a:t>
            </a:r>
            <a:r>
              <a:rPr lang="en-US" sz="348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neighbor ngẫu nhiên tại mỗi bước.</a:t>
            </a:r>
          </a:p>
          <a:p>
            <a:pPr algn="l" marL="752988" indent="-376494" lvl="1">
              <a:lnSpc>
                <a:spcPts val="4882"/>
              </a:lnSpc>
              <a:buFont typeface="Arial"/>
              <a:buChar char="•"/>
            </a:pPr>
            <a:r>
              <a:rPr lang="en-US" sz="348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Chấp nhận neighbor tốt hơn hoặc neighbor kém hơn với xác suất ngẫu nhiên → tránh bị kẹt local optimum.</a:t>
            </a:r>
          </a:p>
          <a:p>
            <a:pPr algn="l" marL="752988" indent="-376494" lvl="1">
              <a:lnSpc>
                <a:spcPts val="4882"/>
              </a:lnSpc>
              <a:buFont typeface="Arial"/>
              <a:buChar char="•"/>
            </a:pPr>
            <a:r>
              <a:rPr lang="en-US" sz="348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Giảm “nhiệt độ” theo thời gian để xác</a:t>
            </a:r>
            <a:r>
              <a:rPr lang="en-US" sz="348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 suất chấp nhận neighbor kém giả</a:t>
            </a:r>
            <a:r>
              <a:rPr lang="en-US" sz="348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m dần.</a:t>
            </a:r>
          </a:p>
          <a:p>
            <a:pPr algn="l" marL="752988" indent="-376494" lvl="1">
              <a:lnSpc>
                <a:spcPts val="4882"/>
              </a:lnSpc>
              <a:buFont typeface="Arial"/>
              <a:buChar char="•"/>
            </a:pPr>
            <a:r>
              <a:rPr lang="en-US" sz="348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Dừng khi tìm được nghiệm tối ưu (conflicts = 0) hoặc đạt số bước tối đa.</a:t>
            </a:r>
          </a:p>
          <a:p>
            <a:pPr algn="l">
              <a:lnSpc>
                <a:spcPts val="4882"/>
              </a:lnSpc>
            </a:pPr>
            <a:r>
              <a:rPr lang="en-US" b="true" sz="3487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Đặ</a:t>
            </a:r>
            <a:r>
              <a:rPr lang="en-US" b="true" sz="3487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 điể</a:t>
            </a:r>
            <a:r>
              <a:rPr lang="en-US" b="true" sz="3487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m:</a:t>
            </a:r>
          </a:p>
          <a:p>
            <a:pPr algn="l" marL="752988" indent="-376494" lvl="1">
              <a:lnSpc>
                <a:spcPts val="4882"/>
              </a:lnSpc>
              <a:buFont typeface="Arial"/>
              <a:buChar char="•"/>
            </a:pPr>
            <a:r>
              <a:rPr lang="en-US" sz="348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Có khả năng thoát local optimum.</a:t>
            </a:r>
          </a:p>
          <a:p>
            <a:pPr algn="l" marL="752988" indent="-376494" lvl="1">
              <a:lnSpc>
                <a:spcPts val="4882"/>
              </a:lnSpc>
              <a:buFont typeface="Arial"/>
              <a:buChar char="•"/>
            </a:pPr>
            <a:r>
              <a:rPr lang="en-US" sz="348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Hiệu quả với các board lớn, dễ điều chỉnh bằng các tham số ngẫu nhiên.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189384"/>
            <a:ext cx="18288000" cy="6204215"/>
            <a:chOff x="0" y="0"/>
            <a:chExt cx="4816593" cy="16340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634032"/>
            </a:xfrm>
            <a:custGeom>
              <a:avLst/>
              <a:gdLst/>
              <a:ahLst/>
              <a:cxnLst/>
              <a:rect r="r" b="b" t="t" l="l"/>
              <a:pathLst>
                <a:path h="163403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34032"/>
                  </a:lnTo>
                  <a:lnTo>
                    <a:pt x="0" y="1634032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681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93258" y="1566461"/>
            <a:ext cx="2586515" cy="25865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6054328" y="2330877"/>
          <a:ext cx="6179344" cy="5438775"/>
        </p:xfrm>
        <a:graphic>
          <a:graphicData uri="http://schemas.openxmlformats.org/drawingml/2006/table">
            <a:tbl>
              <a:tblPr/>
              <a:tblGrid>
                <a:gridCol w="979102"/>
                <a:gridCol w="1506990"/>
                <a:gridCol w="3693252"/>
              </a:tblGrid>
              <a:tr h="7769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Step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Conflicts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Ghi chú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9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Initial state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9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Accepted neighbor kém hơn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9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Accepted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9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Accepted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9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9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Solution found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5203111" y="1023282"/>
            <a:ext cx="7881777" cy="94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Kế</a:t>
            </a:r>
            <a:r>
              <a:rPr lang="en-US" b="true" sz="5299" strike="noStrike" u="non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 quả &amp; Đánh giá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88253" y="7845852"/>
            <a:ext cx="14711494" cy="2188603"/>
            <a:chOff x="0" y="0"/>
            <a:chExt cx="3874632" cy="5764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74632" cy="576422"/>
            </a:xfrm>
            <a:custGeom>
              <a:avLst/>
              <a:gdLst/>
              <a:ahLst/>
              <a:cxnLst/>
              <a:rect r="r" b="b" t="t" l="l"/>
              <a:pathLst>
                <a:path h="576422" w="3874632">
                  <a:moveTo>
                    <a:pt x="26839" y="0"/>
                  </a:moveTo>
                  <a:lnTo>
                    <a:pt x="3847793" y="0"/>
                  </a:lnTo>
                  <a:cubicBezTo>
                    <a:pt x="3862616" y="0"/>
                    <a:pt x="3874632" y="12016"/>
                    <a:pt x="3874632" y="26839"/>
                  </a:cubicBezTo>
                  <a:lnTo>
                    <a:pt x="3874632" y="549583"/>
                  </a:lnTo>
                  <a:cubicBezTo>
                    <a:pt x="3874632" y="564406"/>
                    <a:pt x="3862616" y="576422"/>
                    <a:pt x="3847793" y="576422"/>
                  </a:cubicBezTo>
                  <a:lnTo>
                    <a:pt x="26839" y="576422"/>
                  </a:lnTo>
                  <a:cubicBezTo>
                    <a:pt x="12016" y="576422"/>
                    <a:pt x="0" y="564406"/>
                    <a:pt x="0" y="549583"/>
                  </a:cubicBezTo>
                  <a:lnTo>
                    <a:pt x="0" y="26839"/>
                  </a:lnTo>
                  <a:cubicBezTo>
                    <a:pt x="0" y="12016"/>
                    <a:pt x="12016" y="0"/>
                    <a:pt x="26839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874632" cy="63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Nhận xét: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Cải thiện liên tục, có thể chấp nhận trạng thái tạm kém → tránh kẹt local optimum.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Số bước để tìm giải pháp thay đổi theo tham số ngẫu nhiên.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Thích hợp cho board lớn, ít bị stuck hơn hill climbing thông thường.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16411" y="1028700"/>
          <a:ext cx="16855179" cy="9085058"/>
        </p:xfrm>
        <a:graphic>
          <a:graphicData uri="http://schemas.openxmlformats.org/drawingml/2006/table">
            <a:tbl>
              <a:tblPr/>
              <a:tblGrid>
                <a:gridCol w="2559122"/>
                <a:gridCol w="2559122"/>
                <a:gridCol w="2559122"/>
                <a:gridCol w="2559122"/>
                <a:gridCol w="6618692"/>
              </a:tblGrid>
              <a:tr h="9753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Board size (n)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Algorithm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Runtime (s)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Final conflicts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Notes / Observations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53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Steepest-Ascent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Nhanh, dễ stuck local optimum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53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Stochastic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Ngẫu nhiên, kém ổn định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53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First-Choice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0.0060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Chạy nhiều bước mới dừng, vẫn stuck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8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Simulated Annealing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Tìm được nghiệm tối ưu, thoát local optimum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53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Steepest-Ascent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Tìm nghiệm tối ưu nhanh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53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Stochastic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Dễ bị stuck local optimum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53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First-Choice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Tìm nghiệm tối ưu, khá nhanh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8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Simulated Annealing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0.0145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Thử nhiều trạng thái, thoát local optimum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2039108" y="154305"/>
            <a:ext cx="14209785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Task 6: So sánh hiệu năng các thuật toán N-Queens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16411" y="1028700"/>
          <a:ext cx="16855179" cy="5047226"/>
        </p:xfrm>
        <a:graphic>
          <a:graphicData uri="http://schemas.openxmlformats.org/drawingml/2006/table">
            <a:tbl>
              <a:tblPr/>
              <a:tblGrid>
                <a:gridCol w="2559122"/>
                <a:gridCol w="2559122"/>
                <a:gridCol w="2559122"/>
                <a:gridCol w="2559122"/>
                <a:gridCol w="6618692"/>
              </a:tblGrid>
              <a:tr h="978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Board size (n)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Algorithm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Runtime (s)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Final conflicts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Notes / Observations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8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Steepest-Ascent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0.0071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Khó tìm nghiệm tối ưu, dễ stuck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8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Stochastic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0.0094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Khó ổn định với board lớn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8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First-Choice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0.0227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Tốn thời gian, vẫn stuck local optimum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24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Simulated Annealing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0.0125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Tìm nghiệm tối ưu, hiệu quả hơn với board lớn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2039108" y="154305"/>
            <a:ext cx="14209785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Task 6: So sánh hiệu năng các thuật toán N-Queens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13014" y="6499512"/>
            <a:ext cx="15261972" cy="2957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32" indent="-302266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Nhận xét:</a:t>
            </a:r>
          </a:p>
          <a:p>
            <a:pPr algn="l" marL="604532" indent="-302266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Steepest-Ascent HC: nhanh với board nhỏ, dễ kẹt local optimum khi board lớn.</a:t>
            </a:r>
          </a:p>
          <a:p>
            <a:pPr algn="l" marL="604532" indent="-302266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Stochastic &amp; First-Choice HC: chạy nhanh, nhưng thường dừng ở local optimum.</a:t>
            </a:r>
          </a:p>
          <a:p>
            <a:pPr algn="l" marL="604532" indent="-302266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Simulated Annealing: chạy chậm hơn nhưng ổn định, thoát local optimum tốt, tìm nghiệm tối ưu với board lớn.</a:t>
            </a:r>
          </a:p>
          <a:p>
            <a:pPr algn="l" marL="604532" indent="-302266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Kết luận: SA phù hợp với board cỡ vừa và lớn; Hill Climbing phù hợp board nhỏ.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70689" y="3176727"/>
            <a:ext cx="9346622" cy="3896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8"/>
              </a:lnSpc>
            </a:pPr>
            <a:r>
              <a:rPr lang="en-US" b="true" sz="16848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511163" y="7791225"/>
            <a:ext cx="305535" cy="302202"/>
          </a:xfrm>
          <a:custGeom>
            <a:avLst/>
            <a:gdLst/>
            <a:ahLst/>
            <a:cxnLst/>
            <a:rect r="r" b="b" t="t" l="l"/>
            <a:pathLst>
              <a:path h="302202" w="305535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24608" y="-1072654"/>
            <a:ext cx="11438784" cy="2839490"/>
            <a:chOff x="0" y="0"/>
            <a:chExt cx="3012684" cy="7478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12684" cy="747849"/>
            </a:xfrm>
            <a:custGeom>
              <a:avLst/>
              <a:gdLst/>
              <a:ahLst/>
              <a:cxnLst/>
              <a:rect r="r" b="b" t="t" l="l"/>
              <a:pathLst>
                <a:path h="747849" w="3012684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395527" y="1028700"/>
            <a:ext cx="1496945" cy="149694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673581" y="1447879"/>
            <a:ext cx="940838" cy="658587"/>
          </a:xfrm>
          <a:custGeom>
            <a:avLst/>
            <a:gdLst/>
            <a:ahLst/>
            <a:cxnLst/>
            <a:rect r="r" b="b" t="t" l="l"/>
            <a:pathLst>
              <a:path h="658587" w="940838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24608" y="4750679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3344065" y="4750679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8996715"/>
            <a:ext cx="18288000" cy="1290285"/>
            <a:chOff x="0" y="0"/>
            <a:chExt cx="4816593" cy="3398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339828"/>
            </a:xfrm>
            <a:custGeom>
              <a:avLst/>
              <a:gdLst/>
              <a:ahLst/>
              <a:cxnLst/>
              <a:rect r="r" b="b" t="t" l="l"/>
              <a:pathLst>
                <a:path h="33982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48550" y="2782372"/>
            <a:ext cx="4829892" cy="5894830"/>
            <a:chOff x="0" y="0"/>
            <a:chExt cx="1272070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2070" cy="1552548"/>
            </a:xfrm>
            <a:custGeom>
              <a:avLst/>
              <a:gdLst/>
              <a:ahLst/>
              <a:cxnLst/>
              <a:rect r="r" b="b" t="t" l="l"/>
              <a:pathLst>
                <a:path h="1552548" w="1272070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33951" y="6392743"/>
            <a:ext cx="8730068" cy="3510110"/>
            <a:chOff x="0" y="0"/>
            <a:chExt cx="1352516" cy="5438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2516" cy="543808"/>
            </a:xfrm>
            <a:custGeom>
              <a:avLst/>
              <a:gdLst/>
              <a:ahLst/>
              <a:cxnLst/>
              <a:rect r="r" b="b" t="t" l="l"/>
              <a:pathLst>
                <a:path h="543808" w="1352516">
                  <a:moveTo>
                    <a:pt x="14189" y="0"/>
                  </a:moveTo>
                  <a:lnTo>
                    <a:pt x="1338327" y="0"/>
                  </a:lnTo>
                  <a:cubicBezTo>
                    <a:pt x="1346163" y="0"/>
                    <a:pt x="1352516" y="6353"/>
                    <a:pt x="1352516" y="14189"/>
                  </a:cubicBezTo>
                  <a:lnTo>
                    <a:pt x="1352516" y="529619"/>
                  </a:lnTo>
                  <a:cubicBezTo>
                    <a:pt x="1352516" y="537455"/>
                    <a:pt x="1346163" y="543808"/>
                    <a:pt x="1338327" y="543808"/>
                  </a:cubicBezTo>
                  <a:lnTo>
                    <a:pt x="14189" y="543808"/>
                  </a:lnTo>
                  <a:cubicBezTo>
                    <a:pt x="6353" y="543808"/>
                    <a:pt x="0" y="537455"/>
                    <a:pt x="0" y="529619"/>
                  </a:cubicBezTo>
                  <a:lnTo>
                    <a:pt x="0" y="14189"/>
                  </a:lnTo>
                  <a:cubicBezTo>
                    <a:pt x="0" y="6353"/>
                    <a:pt x="6353" y="0"/>
                    <a:pt x="14189" y="0"/>
                  </a:cubicBezTo>
                  <a:close/>
                </a:path>
              </a:pathLst>
            </a:custGeom>
            <a:blipFill>
              <a:blip r:embed="rId2"/>
              <a:stretch>
                <a:fillRect l="-3932" t="-47325" r="-12690" b="-4701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848550" y="1944578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98985" y="1028700"/>
            <a:ext cx="960315" cy="960315"/>
          </a:xfrm>
          <a:custGeom>
            <a:avLst/>
            <a:gdLst/>
            <a:ahLst/>
            <a:cxnLst/>
            <a:rect r="r" b="b" t="t" l="l"/>
            <a:pathLst>
              <a:path h="960315" w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90600"/>
            <a:ext cx="12624522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tru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Task 1: Steepest-Ascent Hill Climbing Search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086496"/>
            <a:ext cx="13098077" cy="7122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b="true" sz="27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Mục tiêu:</a:t>
            </a:r>
          </a:p>
          <a:p>
            <a:pPr algn="l" marL="582943" indent="-291471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 Giải bài toán N-Queens bằng thuật toán Leo đồi dốc nhất, tìm cấu hình sao cho không có hai quân hậu tấn công nhau.</a:t>
            </a:r>
          </a:p>
          <a:p>
            <a:pPr algn="l">
              <a:lnSpc>
                <a:spcPts val="3780"/>
              </a:lnSpc>
            </a:pPr>
            <a:r>
              <a:rPr lang="en-US" b="true" sz="27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Nguyên lý hoạt động:</a:t>
            </a:r>
          </a:p>
          <a:p>
            <a:pPr algn="l" marL="582943" indent="-291471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Bắt đầu với bàn cờ ngẫu nhiên (mỗi cột 1 quân hậu).</a:t>
            </a:r>
          </a:p>
          <a:p>
            <a:pPr algn="l" marL="582943" indent="-291471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Tính số xung đột (conflicts) giữa các quân hậu.</a:t>
            </a:r>
          </a:p>
          <a:p>
            <a:pPr algn="l">
              <a:lnSpc>
                <a:spcPts val="3780"/>
              </a:lnSpc>
            </a:pPr>
            <a:r>
              <a:rPr lang="en-US" b="true" sz="27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Với mỗi bước lặp:</a:t>
            </a:r>
          </a:p>
          <a:p>
            <a:pPr algn="l" marL="582943" indent="-291471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Sinh tất cả láng giềng cục bộ (local moves) bằng cách di chuyển từng hậu đến hàng khác trong cùng cột.</a:t>
            </a:r>
          </a:p>
          <a:p>
            <a:pPr algn="l" marL="582943" indent="-291471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Chọn trạng thái tốt nhất (ít xung đột nhất).</a:t>
            </a:r>
          </a:p>
          <a:p>
            <a:pPr algn="l" marL="582943" indent="-291471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Nếu không có láng giềng nào tốt hơn → dừng tại local optimum.</a:t>
            </a:r>
          </a:p>
          <a:p>
            <a:pPr algn="l">
              <a:lnSpc>
                <a:spcPts val="3780"/>
              </a:lnSpc>
            </a:pPr>
            <a:r>
              <a:rPr lang="en-US" b="true" sz="27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Điều kiện dừng:</a:t>
            </a:r>
          </a:p>
          <a:p>
            <a:pPr algn="l" marL="582943" indent="-291471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Hết cải thiện (local optimum), hoặc</a:t>
            </a:r>
          </a:p>
          <a:p>
            <a:pPr algn="l" marL="582943" indent="-291471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Số xung đột = 0 (đã tìm thấy nghiệm hoàn hảo), hoặc</a:t>
            </a:r>
          </a:p>
          <a:p>
            <a:pPr algn="l" marL="582943" indent="-291471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Quá max_steps.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59719"/>
            <a:ext cx="18288000" cy="5533881"/>
            <a:chOff x="0" y="0"/>
            <a:chExt cx="4816593" cy="1457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7483"/>
            </a:xfrm>
            <a:custGeom>
              <a:avLst/>
              <a:gdLst/>
              <a:ahLst/>
              <a:cxnLst/>
              <a:rect r="r" b="b" t="t" l="l"/>
              <a:pathLst>
                <a:path h="145748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7483"/>
                  </a:lnTo>
                  <a:lnTo>
                    <a:pt x="0" y="1457483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505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93258" y="1566461"/>
            <a:ext cx="2586515" cy="25865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5826756" y="3287468"/>
          <a:ext cx="6764157" cy="4362450"/>
        </p:xfrm>
        <a:graphic>
          <a:graphicData uri="http://schemas.openxmlformats.org/drawingml/2006/table">
            <a:tbl>
              <a:tblPr/>
              <a:tblGrid>
                <a:gridCol w="3148211"/>
                <a:gridCol w="3615947"/>
              </a:tblGrid>
              <a:tr h="7975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Thông số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Giá trị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75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Số bước lặp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75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Số xung đột cuối cùng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75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Thời gian chạy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0.0104 giây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22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Kết luận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Tìm được nghiệm hoàn hảo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5267946" y="1128057"/>
            <a:ext cx="7881777" cy="838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Kế</a:t>
            </a:r>
            <a:r>
              <a:rPr lang="en-US" b="true" sz="5299" strike="noStrike" u="none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t quả thực nghiệm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88253" y="7845852"/>
            <a:ext cx="14711494" cy="2188603"/>
            <a:chOff x="0" y="0"/>
            <a:chExt cx="3874632" cy="5764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74632" cy="576422"/>
            </a:xfrm>
            <a:custGeom>
              <a:avLst/>
              <a:gdLst/>
              <a:ahLst/>
              <a:cxnLst/>
              <a:rect r="r" b="b" t="t" l="l"/>
              <a:pathLst>
                <a:path h="576422" w="3874632">
                  <a:moveTo>
                    <a:pt x="26839" y="0"/>
                  </a:moveTo>
                  <a:lnTo>
                    <a:pt x="3847793" y="0"/>
                  </a:lnTo>
                  <a:cubicBezTo>
                    <a:pt x="3862616" y="0"/>
                    <a:pt x="3874632" y="12016"/>
                    <a:pt x="3874632" y="26839"/>
                  </a:cubicBezTo>
                  <a:lnTo>
                    <a:pt x="3874632" y="549583"/>
                  </a:lnTo>
                  <a:cubicBezTo>
                    <a:pt x="3874632" y="564406"/>
                    <a:pt x="3862616" y="576422"/>
                    <a:pt x="3847793" y="576422"/>
                  </a:cubicBezTo>
                  <a:lnTo>
                    <a:pt x="26839" y="576422"/>
                  </a:lnTo>
                  <a:cubicBezTo>
                    <a:pt x="12016" y="576422"/>
                    <a:pt x="0" y="564406"/>
                    <a:pt x="0" y="549583"/>
                  </a:cubicBezTo>
                  <a:lnTo>
                    <a:pt x="0" y="26839"/>
                  </a:lnTo>
                  <a:cubicBezTo>
                    <a:pt x="0" y="12016"/>
                    <a:pt x="12016" y="0"/>
                    <a:pt x="26839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874632" cy="63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Nhận xét: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Thuật toán hội tụ nhanh (5 bước) → hiệu quả với n = 8.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Tuy nhiên có thể mắc kẹt local optimum với n lớn → cần cải tiến bằng Random Restart hoặc Simulated Annealing.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817" y="2782372"/>
            <a:ext cx="3353620" cy="5894830"/>
            <a:chOff x="0" y="0"/>
            <a:chExt cx="883258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3258" cy="1552548"/>
            </a:xfrm>
            <a:custGeom>
              <a:avLst/>
              <a:gdLst/>
              <a:ahLst/>
              <a:cxnLst/>
              <a:rect r="r" b="b" t="t" l="l"/>
              <a:pathLst>
                <a:path h="1552548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83258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044420" y="1680888"/>
            <a:ext cx="10616262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Task 2: Stochastic Hill Climbing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134495" y="-1845934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96943" y="1028700"/>
            <a:ext cx="647477" cy="647477"/>
          </a:xfrm>
          <a:custGeom>
            <a:avLst/>
            <a:gdLst/>
            <a:ahLst/>
            <a:cxnLst/>
            <a:rect r="r" b="b" t="t" l="l"/>
            <a:pathLst>
              <a:path h="647477" w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44420" y="2725222"/>
            <a:ext cx="13936779" cy="6849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Mục tiêu:</a:t>
            </a:r>
          </a:p>
          <a:p>
            <a:pPr algn="l" marL="561353" indent="-280677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 Giải bài toán N-Queens bằng Hill Climbing ngẫu nhiên, thay vì luôn chọn bước “tốt nhất” như Steepest-Ascent.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Nguyên</a:t>
            </a:r>
            <a:r>
              <a:rPr lang="en-US" b="true" sz="26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 lý hoạt động:</a:t>
            </a:r>
          </a:p>
          <a:p>
            <a:pPr algn="l" marL="561353" indent="-280677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Bắt đầ</a:t>
            </a:r>
            <a:r>
              <a:rPr lang="en-US" sz="26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u từ một bàn cờ ngẫu nhiên.</a:t>
            </a:r>
          </a:p>
          <a:p>
            <a:pPr algn="l" marL="561353" indent="-280677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Ở mỗi bước:</a:t>
            </a:r>
          </a:p>
          <a:p>
            <a:pPr algn="l" marL="1122707" indent="-374236" lvl="2">
              <a:lnSpc>
                <a:spcPts val="3640"/>
              </a:lnSpc>
              <a:buAutoNum type="alphaLcPeriod" startAt="1"/>
            </a:pPr>
            <a:r>
              <a:rPr lang="en-US" sz="26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Tạo tất cả láng giềng (neighbor) bằng cách di chuyển từng hậu sang hàng khác trong cùng cột.</a:t>
            </a:r>
          </a:p>
          <a:p>
            <a:pPr algn="l" marL="1122707" indent="-374236" lvl="2">
              <a:lnSpc>
                <a:spcPts val="3640"/>
              </a:lnSpc>
              <a:buAutoNum type="alphaLcPeriod" startAt="1"/>
            </a:pPr>
            <a:r>
              <a:rPr lang="en-US" sz="26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Chọn tất cả các neighbor tốt hơn (có ít xung đột hơn).</a:t>
            </a:r>
          </a:p>
          <a:p>
            <a:pPr algn="l" marL="1122707" indent="-374236" lvl="2">
              <a:lnSpc>
                <a:spcPts val="3640"/>
              </a:lnSpc>
              <a:buAutoNum type="alphaLcPeriod" startAt="1"/>
            </a:pPr>
            <a:r>
              <a:rPr lang="en-US" sz="26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Ngẫu nhiên chọn một neighbor trong số đó để di chuyển tới.</a:t>
            </a:r>
          </a:p>
          <a:p>
            <a:pPr algn="l" marL="561353" indent="-280677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Nếu không có neighbor nào tốt hơn, dừng lại (local optimum).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Điều</a:t>
            </a:r>
            <a:r>
              <a:rPr lang="en-US" b="true" sz="26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 kiện dừng:</a:t>
            </a:r>
          </a:p>
          <a:p>
            <a:pPr algn="l" marL="561353" indent="-280677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Hế</a:t>
            </a:r>
            <a:r>
              <a:rPr lang="en-US" sz="26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t neighbor tốt hơn,</a:t>
            </a:r>
          </a:p>
          <a:p>
            <a:pPr algn="l" marL="561353" indent="-280677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Hoặc tìm được lời giải (conflicts = 0),</a:t>
            </a:r>
          </a:p>
          <a:p>
            <a:pPr algn="l" marL="561353" indent="-280677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Hoặc vượt quá max_steps.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59719"/>
            <a:ext cx="18288000" cy="5533881"/>
            <a:chOff x="0" y="0"/>
            <a:chExt cx="4816593" cy="1457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7483"/>
            </a:xfrm>
            <a:custGeom>
              <a:avLst/>
              <a:gdLst/>
              <a:ahLst/>
              <a:cxnLst/>
              <a:rect r="r" b="b" t="t" l="l"/>
              <a:pathLst>
                <a:path h="145748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7483"/>
                  </a:lnTo>
                  <a:lnTo>
                    <a:pt x="0" y="1457483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505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93258" y="1566461"/>
            <a:ext cx="2586515" cy="25865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5631143" y="3168406"/>
          <a:ext cx="7453746" cy="4133850"/>
        </p:xfrm>
        <a:graphic>
          <a:graphicData uri="http://schemas.openxmlformats.org/drawingml/2006/table">
            <a:tbl>
              <a:tblPr/>
              <a:tblGrid>
                <a:gridCol w="3405602"/>
                <a:gridCol w="4048144"/>
              </a:tblGrid>
              <a:tr h="8267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Thông số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Giá trị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7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Số bước lặp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7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Số xung đột cuối cùng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7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Thời gian chạy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0.0039 giây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7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Kết luận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Chưa đạt nghiệm hoàn hảo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5203111" y="1023282"/>
            <a:ext cx="7881777" cy="94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Kế</a:t>
            </a:r>
            <a:r>
              <a:rPr lang="en-US" b="true" sz="5299" strike="noStrike" u="non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 quả thực nghiệm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963596" y="7567290"/>
            <a:ext cx="14788840" cy="2491110"/>
            <a:chOff x="0" y="0"/>
            <a:chExt cx="3895003" cy="6560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95003" cy="656095"/>
            </a:xfrm>
            <a:custGeom>
              <a:avLst/>
              <a:gdLst/>
              <a:ahLst/>
              <a:cxnLst/>
              <a:rect r="r" b="b" t="t" l="l"/>
              <a:pathLst>
                <a:path h="656095" w="3895003">
                  <a:moveTo>
                    <a:pt x="26698" y="0"/>
                  </a:moveTo>
                  <a:lnTo>
                    <a:pt x="3868305" y="0"/>
                  </a:lnTo>
                  <a:cubicBezTo>
                    <a:pt x="3883050" y="0"/>
                    <a:pt x="3895003" y="11953"/>
                    <a:pt x="3895003" y="26698"/>
                  </a:cubicBezTo>
                  <a:lnTo>
                    <a:pt x="3895003" y="629397"/>
                  </a:lnTo>
                  <a:cubicBezTo>
                    <a:pt x="3895003" y="644142"/>
                    <a:pt x="3883050" y="656095"/>
                    <a:pt x="3868305" y="656095"/>
                  </a:cubicBezTo>
                  <a:lnTo>
                    <a:pt x="26698" y="656095"/>
                  </a:lnTo>
                  <a:cubicBezTo>
                    <a:pt x="11953" y="656095"/>
                    <a:pt x="0" y="644142"/>
                    <a:pt x="0" y="629397"/>
                  </a:cubicBezTo>
                  <a:lnTo>
                    <a:pt x="0" y="26698"/>
                  </a:lnTo>
                  <a:cubicBezTo>
                    <a:pt x="0" y="11953"/>
                    <a:pt x="11953" y="0"/>
                    <a:pt x="2669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895003" cy="713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Nhận xét: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Thuật toán chạy rất nhanh, chỉ vài mili giây.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Tuy nhiên do chọn ngẫu nhiên, kết quả có thể thay đổi giữa các lần chạy.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Có thể mắc kẹt ở local optimum (1 xung đột), cần Random Restart hoặc Simulated Annealing để cải thiện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67814" y="-1205189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84203" y="0"/>
            <a:ext cx="3903797" cy="10287000"/>
            <a:chOff x="0" y="0"/>
            <a:chExt cx="604800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4800" cy="1593725"/>
            </a:xfrm>
            <a:custGeom>
              <a:avLst/>
              <a:gdLst/>
              <a:ahLst/>
              <a:cxnLst/>
              <a:rect r="r" b="b" t="t" l="l"/>
              <a:pathLst>
                <a:path h="1593725" w="604800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336648" t="0" r="-5821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274438"/>
            <a:ext cx="10591043" cy="88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50"/>
              </a:lnSpc>
              <a:spcBef>
                <a:spcPct val="0"/>
              </a:spcBef>
            </a:pPr>
            <a:r>
              <a:rPr lang="en-US" b="true" sz="5000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Task 3: First-choice Hill Climbing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574039" y="1028700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429529"/>
            <a:ext cx="13185047" cy="691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b="true" sz="2824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Ý</a:t>
            </a:r>
            <a:r>
              <a:rPr lang="en-US" b="true" sz="2824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 tưởng chính: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 Khác với các Hill Climbing trước đó, First-choice Hill Climbing chỉ tạo một láng giềng ngẫu nhiên tại mỗi bước, thay vì xét toàn bộ.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 Nếu neighbor đó tốt hơn → chấp nhận luôn, còn không → bỏ qua và tiếp tục sinh neighbor mới.</a:t>
            </a:r>
          </a:p>
          <a:p>
            <a:pPr algn="l">
              <a:lnSpc>
                <a:spcPts val="3953"/>
              </a:lnSpc>
            </a:pPr>
            <a:r>
              <a:rPr lang="en-US" b="true" sz="2824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Đặc điểm: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Nhanh hơn vì ít duyệt trạng thái hơn.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Có thể dừng khi không cải t</a:t>
            </a: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hiện sau X lần thử liên </a:t>
            </a: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tiếp (max_tries).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Dễ mắc kẹt ở local optimum.</a:t>
            </a:r>
          </a:p>
          <a:p>
            <a:pPr algn="l">
              <a:lnSpc>
                <a:spcPts val="3953"/>
              </a:lnSpc>
            </a:pPr>
            <a:r>
              <a:rPr lang="en-US" b="true" sz="2824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Quy trình thuật toán:</a:t>
            </a:r>
          </a:p>
          <a:p>
            <a:pPr algn="l" marL="609703" indent="-304851" lvl="1">
              <a:lnSpc>
                <a:spcPts val="3953"/>
              </a:lnSpc>
              <a:buAutoNum type="arabicPeriod" startAt="1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Khởi tạo bàn cờ ngẫu nhiên.</a:t>
            </a:r>
          </a:p>
          <a:p>
            <a:pPr algn="l" marL="609703" indent="-304851" lvl="1">
              <a:lnSpc>
                <a:spcPts val="3953"/>
              </a:lnSpc>
              <a:buAutoNum type="arabicPeriod" startAt="1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Sinh một neighbor ngẫu nhiên (1 ô di chuyển).</a:t>
            </a:r>
          </a:p>
          <a:p>
            <a:pPr algn="l" marL="609703" indent="-304851" lvl="1">
              <a:lnSpc>
                <a:spcPts val="3953"/>
              </a:lnSpc>
              <a:buAutoNum type="arabicPeriod" startAt="1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Nếu ít xung đột hơn → cập nhật trạng thái.</a:t>
            </a:r>
          </a:p>
          <a:p>
            <a:pPr algn="l" marL="609703" indent="-304851" lvl="1">
              <a:lnSpc>
                <a:spcPts val="3953"/>
              </a:lnSpc>
              <a:buAutoNum type="arabicPeriod" startAt="1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Nếu không cải thiện sau nhiều lần → dừng.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59719"/>
            <a:ext cx="18288000" cy="5533881"/>
            <a:chOff x="0" y="0"/>
            <a:chExt cx="4816593" cy="1457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7483"/>
            </a:xfrm>
            <a:custGeom>
              <a:avLst/>
              <a:gdLst/>
              <a:ahLst/>
              <a:cxnLst/>
              <a:rect r="r" b="b" t="t" l="l"/>
              <a:pathLst>
                <a:path h="145748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7483"/>
                  </a:lnTo>
                  <a:lnTo>
                    <a:pt x="0" y="1457483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505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93258" y="1566461"/>
            <a:ext cx="2586515" cy="25865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4588127" y="3323098"/>
          <a:ext cx="9111745" cy="4133850"/>
        </p:xfrm>
        <a:graphic>
          <a:graphicData uri="http://schemas.openxmlformats.org/drawingml/2006/table">
            <a:tbl>
              <a:tblPr/>
              <a:tblGrid>
                <a:gridCol w="3402421"/>
                <a:gridCol w="5709324"/>
              </a:tblGrid>
              <a:tr h="8267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Thông số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Giá trị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7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Số bước lặp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127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7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Số xung đột cuối cùng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7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Thời gian chạy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0.0017 giây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7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Kết luận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Chưa đạt nghiệm hoàn hảo (1 xung đột)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5203111" y="1023282"/>
            <a:ext cx="7881777" cy="94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Kế</a:t>
            </a:r>
            <a:r>
              <a:rPr lang="en-US" b="true" sz="5299" strike="noStrike" u="non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 quả thực nghiệm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963596" y="7614915"/>
            <a:ext cx="14788840" cy="2491110"/>
            <a:chOff x="0" y="0"/>
            <a:chExt cx="3895003" cy="6560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95003" cy="656095"/>
            </a:xfrm>
            <a:custGeom>
              <a:avLst/>
              <a:gdLst/>
              <a:ahLst/>
              <a:cxnLst/>
              <a:rect r="r" b="b" t="t" l="l"/>
              <a:pathLst>
                <a:path h="656095" w="3895003">
                  <a:moveTo>
                    <a:pt x="26698" y="0"/>
                  </a:moveTo>
                  <a:lnTo>
                    <a:pt x="3868305" y="0"/>
                  </a:lnTo>
                  <a:cubicBezTo>
                    <a:pt x="3883050" y="0"/>
                    <a:pt x="3895003" y="11953"/>
                    <a:pt x="3895003" y="26698"/>
                  </a:cubicBezTo>
                  <a:lnTo>
                    <a:pt x="3895003" y="629397"/>
                  </a:lnTo>
                  <a:cubicBezTo>
                    <a:pt x="3895003" y="644142"/>
                    <a:pt x="3883050" y="656095"/>
                    <a:pt x="3868305" y="656095"/>
                  </a:cubicBezTo>
                  <a:lnTo>
                    <a:pt x="26698" y="656095"/>
                  </a:lnTo>
                  <a:cubicBezTo>
                    <a:pt x="11953" y="656095"/>
                    <a:pt x="0" y="644142"/>
                    <a:pt x="0" y="629397"/>
                  </a:cubicBezTo>
                  <a:lnTo>
                    <a:pt x="0" y="26698"/>
                  </a:lnTo>
                  <a:cubicBezTo>
                    <a:pt x="0" y="11953"/>
                    <a:pt x="11953" y="0"/>
                    <a:pt x="2669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895003" cy="713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Nhận xét: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Chạy nhanh nhất trong các phiên bản Hill Climbing.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Do tính ngẫu nhiên cao, có thể phải chạy nhiều lần để đạt lời giải tốt.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Phù hợp cho bài toán có nhiều trạng thái kế cận (như N-Queens lớn).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3901" y="1028700"/>
            <a:ext cx="3353620" cy="8229600"/>
            <a:chOff x="0" y="0"/>
            <a:chExt cx="883258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3258" cy="2167467"/>
            </a:xfrm>
            <a:custGeom>
              <a:avLst/>
              <a:gdLst/>
              <a:ahLst/>
              <a:cxnLst/>
              <a:rect r="r" b="b" t="t" l="l"/>
              <a:pathLst>
                <a:path h="2167467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19289" y="680531"/>
            <a:ext cx="1496945" cy="149694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55331" y="1010351"/>
            <a:ext cx="824861" cy="837306"/>
          </a:xfrm>
          <a:custGeom>
            <a:avLst/>
            <a:gdLst/>
            <a:ahLst/>
            <a:cxnLst/>
            <a:rect r="r" b="b" t="t" l="l"/>
            <a:pathLst>
              <a:path h="837306" w="824861">
                <a:moveTo>
                  <a:pt x="0" y="0"/>
                </a:moveTo>
                <a:lnTo>
                  <a:pt x="824861" y="0"/>
                </a:lnTo>
                <a:lnTo>
                  <a:pt x="824861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2909" y="7567140"/>
            <a:ext cx="1230927" cy="1230927"/>
          </a:xfrm>
          <a:custGeom>
            <a:avLst/>
            <a:gdLst/>
            <a:ahLst/>
            <a:cxnLst/>
            <a:rect r="r" b="b" t="t" l="l"/>
            <a:pathLst>
              <a:path h="1230927" w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16234" y="537656"/>
            <a:ext cx="14971766" cy="1791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Task 4: Hill Climbing Search with Random Restarts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72958" y="2487545"/>
            <a:ext cx="3529570" cy="37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Arctic Area Protection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16234" y="2262189"/>
            <a:ext cx="14437898" cy="6382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3"/>
              </a:lnSpc>
              <a:spcBef>
                <a:spcPct val="0"/>
              </a:spcBef>
            </a:pPr>
            <a:r>
              <a:rPr lang="en-US" b="true" sz="303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Ý</a:t>
            </a:r>
            <a:r>
              <a:rPr lang="en-US" b="true" sz="303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tưởng chính:</a:t>
            </a:r>
          </a:p>
          <a:p>
            <a:pPr algn="l" marL="655920" indent="-327960" lvl="1">
              <a:lnSpc>
                <a:spcPts val="4253"/>
              </a:lnSpc>
              <a:buFont typeface="Arial"/>
              <a:buChar char="•"/>
            </a:pPr>
            <a:r>
              <a:rPr lang="en-US" sz="303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Thuật toán Hill Climbing dễ bị mắc kẹt ở local optimum.</a:t>
            </a:r>
          </a:p>
          <a:p>
            <a:pPr algn="l" marL="655920" indent="-327960" lvl="1">
              <a:lnSpc>
                <a:spcPts val="4253"/>
              </a:lnSpc>
              <a:buFont typeface="Arial"/>
              <a:buChar char="•"/>
            </a:pPr>
            <a:r>
              <a:rPr lang="en-US" sz="303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Giải pháp: Random Restart – chạy lại thuật toán nhiều lần, mỗi lần với một bàn cờ khởi tạo ngẫu nhiên khác nhau.</a:t>
            </a:r>
          </a:p>
          <a:p>
            <a:pPr algn="l">
              <a:lnSpc>
                <a:spcPts val="4253"/>
              </a:lnSpc>
            </a:pPr>
            <a:r>
              <a:rPr lang="en-US" b="true" sz="303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Cách thực hiện:</a:t>
            </a:r>
          </a:p>
          <a:p>
            <a:pPr algn="l" marL="655920" indent="-327960" lvl="1">
              <a:lnSpc>
                <a:spcPts val="4253"/>
              </a:lnSpc>
              <a:buAutoNum type="arabicPeriod" startAt="1"/>
            </a:pPr>
            <a:r>
              <a:rPr lang="en-US" sz="303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Chạy</a:t>
            </a:r>
            <a:r>
              <a:rPr lang="en-US" sz="303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thuật toán Hill Climbing kkk lần (ví dụ: 100 lần).</a:t>
            </a:r>
          </a:p>
          <a:p>
            <a:pPr algn="l" marL="655920" indent="-327960" lvl="1">
              <a:lnSpc>
                <a:spcPts val="4253"/>
              </a:lnSpc>
              <a:buAutoNum type="arabicPeriod" startAt="1"/>
            </a:pPr>
            <a:r>
              <a:rPr lang="en-US" sz="303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Mỗi lần khởi tạo bàn cờ khác nhau.</a:t>
            </a:r>
          </a:p>
          <a:p>
            <a:pPr algn="l" marL="655920" indent="-327960" lvl="1">
              <a:lnSpc>
                <a:spcPts val="4253"/>
              </a:lnSpc>
              <a:buAutoNum type="arabicPeriod" startAt="1"/>
            </a:pPr>
            <a:r>
              <a:rPr lang="en-US" sz="303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Lưu lại lời giải tốt nhất (ít xung đột nhất) trong các lần chạy.</a:t>
            </a:r>
          </a:p>
          <a:p>
            <a:pPr algn="l">
              <a:lnSpc>
                <a:spcPts val="4253"/>
              </a:lnSpc>
            </a:pPr>
            <a:r>
              <a:rPr lang="en-US" b="true" sz="303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Ưu điểm:</a:t>
            </a:r>
          </a:p>
          <a:p>
            <a:pPr algn="l" marL="655920" indent="-327960" lvl="1">
              <a:lnSpc>
                <a:spcPts val="4253"/>
              </a:lnSpc>
              <a:buFont typeface="Arial"/>
              <a:buChar char="•"/>
            </a:pPr>
            <a:r>
              <a:rPr lang="en-US" sz="303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Giúp thoát khỏi local optimum, dễ đạt được lời giải toàn cục (global optimum).</a:t>
            </a:r>
          </a:p>
          <a:p>
            <a:pPr algn="l" marL="655920" indent="-327960" lvl="1">
              <a:lnSpc>
                <a:spcPts val="4253"/>
              </a:lnSpc>
              <a:spcBef>
                <a:spcPct val="0"/>
              </a:spcBef>
              <a:buFont typeface="Arial"/>
              <a:buChar char="•"/>
            </a:pPr>
            <a:r>
              <a:rPr lang="en-US" sz="303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Dễ thực hiện, chỉ cầ</a:t>
            </a:r>
            <a:r>
              <a:rPr lang="en-US" sz="303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n bao quanh các thuật toán Hill Climbing hiện có.</a:t>
            </a:r>
          </a:p>
          <a:p>
            <a:pPr algn="l">
              <a:lnSpc>
                <a:spcPts val="42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DAGlnyxJU9k</dc:identifier>
  <dcterms:modified xsi:type="dcterms:W3CDTF">2011-08-01T06:04:30Z</dcterms:modified>
  <cp:revision>1</cp:revision>
  <dc:title>BÁO CÁO BÀI TẬP TUẦN 4</dc:title>
</cp:coreProperties>
</file>